
<file path=[Content_Types].xml><?xml version="1.0" encoding="utf-8"?>
<Types xmlns="http://schemas.openxmlformats.org/package/2006/content-types">
  <Default Extension="xml" ContentType="application/xml"/>
  <Default Extension="mpeg" ContentType="video/unknown"/>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6"/>
  </p:notesMasterIdLst>
  <p:sldIdLst>
    <p:sldId id="257" r:id="rId2"/>
    <p:sldId id="507" r:id="rId3"/>
    <p:sldId id="535" r:id="rId4"/>
    <p:sldId id="499" r:id="rId5"/>
    <p:sldId id="378" r:id="rId6"/>
    <p:sldId id="373" r:id="rId7"/>
    <p:sldId id="527" r:id="rId8"/>
    <p:sldId id="528" r:id="rId9"/>
    <p:sldId id="529" r:id="rId10"/>
    <p:sldId id="530" r:id="rId11"/>
    <p:sldId id="531" r:id="rId12"/>
    <p:sldId id="532" r:id="rId13"/>
    <p:sldId id="396" r:id="rId14"/>
    <p:sldId id="597" r:id="rId15"/>
    <p:sldId id="606" r:id="rId16"/>
    <p:sldId id="537" r:id="rId17"/>
    <p:sldId id="566" r:id="rId18"/>
    <p:sldId id="538" r:id="rId19"/>
    <p:sldId id="539" r:id="rId20"/>
    <p:sldId id="540" r:id="rId21"/>
    <p:sldId id="541" r:id="rId22"/>
    <p:sldId id="542" r:id="rId23"/>
    <p:sldId id="543" r:id="rId24"/>
    <p:sldId id="609" r:id="rId25"/>
    <p:sldId id="619" r:id="rId26"/>
    <p:sldId id="555" r:id="rId27"/>
    <p:sldId id="556" r:id="rId28"/>
    <p:sldId id="557" r:id="rId29"/>
    <p:sldId id="558" r:id="rId30"/>
    <p:sldId id="559" r:id="rId31"/>
    <p:sldId id="560" r:id="rId32"/>
    <p:sldId id="561" r:id="rId33"/>
    <p:sldId id="562" r:id="rId34"/>
    <p:sldId id="563" r:id="rId35"/>
    <p:sldId id="565" r:id="rId36"/>
    <p:sldId id="613" r:id="rId37"/>
    <p:sldId id="569" r:id="rId38"/>
    <p:sldId id="570" r:id="rId39"/>
    <p:sldId id="575" r:id="rId40"/>
    <p:sldId id="595" r:id="rId41"/>
    <p:sldId id="584" r:id="rId42"/>
    <p:sldId id="607" r:id="rId43"/>
    <p:sldId id="446" r:id="rId44"/>
    <p:sldId id="447" r:id="rId45"/>
    <p:sldId id="448" r:id="rId46"/>
    <p:sldId id="449" r:id="rId47"/>
    <p:sldId id="450" r:id="rId48"/>
    <p:sldId id="451" r:id="rId49"/>
    <p:sldId id="514" r:id="rId50"/>
    <p:sldId id="455" r:id="rId51"/>
    <p:sldId id="456" r:id="rId52"/>
    <p:sldId id="457" r:id="rId53"/>
    <p:sldId id="458" r:id="rId54"/>
    <p:sldId id="460" r:id="rId55"/>
    <p:sldId id="462" r:id="rId56"/>
    <p:sldId id="415" r:id="rId57"/>
    <p:sldId id="416" r:id="rId58"/>
    <p:sldId id="417" r:id="rId59"/>
    <p:sldId id="473" r:id="rId60"/>
    <p:sldId id="435" r:id="rId61"/>
    <p:sldId id="588" r:id="rId62"/>
    <p:sldId id="471" r:id="rId63"/>
    <p:sldId id="437" r:id="rId64"/>
    <p:sldId id="441" r:id="rId65"/>
    <p:sldId id="478" r:id="rId66"/>
    <p:sldId id="533" r:id="rId67"/>
    <p:sldId id="591" r:id="rId68"/>
    <p:sldId id="608" r:id="rId69"/>
    <p:sldId id="390" r:id="rId70"/>
    <p:sldId id="593" r:id="rId71"/>
    <p:sldId id="391" r:id="rId72"/>
    <p:sldId id="393" r:id="rId73"/>
    <p:sldId id="515" r:id="rId74"/>
    <p:sldId id="494" r:id="rId75"/>
    <p:sldId id="512" r:id="rId76"/>
    <p:sldId id="472" r:id="rId77"/>
    <p:sldId id="615" r:id="rId78"/>
    <p:sldId id="481" r:id="rId79"/>
    <p:sldId id="567" r:id="rId80"/>
    <p:sldId id="610" r:id="rId81"/>
    <p:sldId id="313" r:id="rId82"/>
    <p:sldId id="616" r:id="rId83"/>
    <p:sldId id="315" r:id="rId84"/>
    <p:sldId id="316" r:id="rId85"/>
    <p:sldId id="617" r:id="rId86"/>
    <p:sldId id="618" r:id="rId87"/>
    <p:sldId id="605" r:id="rId88"/>
    <p:sldId id="598" r:id="rId89"/>
    <p:sldId id="596" r:id="rId90"/>
    <p:sldId id="581" r:id="rId91"/>
    <p:sldId id="599" r:id="rId92"/>
    <p:sldId id="600" r:id="rId93"/>
    <p:sldId id="582" r:id="rId94"/>
    <p:sldId id="583" r:id="rId95"/>
    <p:sldId id="578" r:id="rId96"/>
    <p:sldId id="579" r:id="rId97"/>
    <p:sldId id="580" r:id="rId98"/>
    <p:sldId id="577" r:id="rId99"/>
    <p:sldId id="576" r:id="rId100"/>
    <p:sldId id="604" r:id="rId101"/>
    <p:sldId id="611" r:id="rId102"/>
    <p:sldId id="589" r:id="rId103"/>
    <p:sldId id="590" r:id="rId104"/>
    <p:sldId id="592"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84"/>
    <p:restoredTop sz="80347"/>
  </p:normalViewPr>
  <p:slideViewPr>
    <p:cSldViewPr snapToGrid="0" snapToObjects="1">
      <p:cViewPr>
        <p:scale>
          <a:sx n="97" d="100"/>
          <a:sy n="97" d="100"/>
        </p:scale>
        <p:origin x="912" y="-12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a:t>
            </a:r>
            <a:r>
              <a:rPr lang="en-US" baseline="0" dirty="0" smtClean="0"/>
              <a:t>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endParaRPr lang="en-US" baseline="0" dirty="0" smtClean="0">
              <a:solidFill>
                <a:schemeClr val="accent2">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2">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TODO</a:t>
            </a:r>
            <a:r>
              <a:rPr lang="en-US" baseline="0" dirty="0" smtClean="0">
                <a:solidFill>
                  <a:schemeClr val="accent1"/>
                </a:solidFill>
              </a:rPr>
              <a:t>: actual beacon deployment in the department </a:t>
            </a:r>
            <a:endParaRPr lang="en-US" baseline="0" dirty="0" smtClean="0">
              <a:solidFill>
                <a:schemeClr val="accent1"/>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104</a:t>
            </a:fld>
            <a:endParaRPr lang="en-US"/>
          </a:p>
        </p:txBody>
      </p:sp>
    </p:spTree>
    <p:extLst>
      <p:ext uri="{BB962C8B-B14F-4D97-AF65-F5344CB8AC3E}">
        <p14:creationId xmlns:p14="http://schemas.microsoft.com/office/powerpoint/2010/main" val="214426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53309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1469110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34367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17</a:t>
            </a:fld>
            <a:endParaRPr lang="en-US"/>
          </a:p>
        </p:txBody>
      </p:sp>
    </p:spTree>
    <p:extLst>
      <p:ext uri="{BB962C8B-B14F-4D97-AF65-F5344CB8AC3E}">
        <p14:creationId xmlns:p14="http://schemas.microsoft.com/office/powerpoint/2010/main" val="166860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18</a:t>
            </a:fld>
            <a:endParaRPr lang="en-US"/>
          </a:p>
        </p:txBody>
      </p:sp>
    </p:spTree>
    <p:extLst>
      <p:ext uri="{BB962C8B-B14F-4D97-AF65-F5344CB8AC3E}">
        <p14:creationId xmlns:p14="http://schemas.microsoft.com/office/powerpoint/2010/main" val="3737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19</a:t>
            </a:fld>
            <a:endParaRPr lang="en-US"/>
          </a:p>
        </p:txBody>
      </p:sp>
    </p:spTree>
    <p:extLst>
      <p:ext uri="{BB962C8B-B14F-4D97-AF65-F5344CB8AC3E}">
        <p14:creationId xmlns:p14="http://schemas.microsoft.com/office/powerpoint/2010/main" val="11251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work is in the area of real time system and internet of things. In the real time system and internet of things community, the most important evaluation metric is energy consumption and execution time.</a:t>
            </a:r>
          </a:p>
          <a:p>
            <a:endParaRPr lang="en-US" baseline="0" dirty="0" smtClean="0"/>
          </a:p>
          <a:p>
            <a:r>
              <a:rPr lang="en-US" baseline="0" dirty="0" smtClean="0"/>
              <a:t>Then the </a:t>
            </a:r>
            <a:r>
              <a:rPr lang="en-US" baseline="0" dirty="0" smtClean="0"/>
              <a:t>challenge of </a:t>
            </a:r>
            <a:r>
              <a:rPr lang="en-US" baseline="0" dirty="0" smtClean="0"/>
              <a:t>storing large size data into BLE beacons can be explained by this plot of battery lifetime versus advertising interval. </a:t>
            </a:r>
          </a:p>
          <a:p>
            <a:r>
              <a:rPr lang="en-US" baseline="0" dirty="0" smtClean="0"/>
              <a:t>, </a:t>
            </a:r>
            <a:r>
              <a:rPr lang="en-US" baseline="0" dirty="0" smtClean="0"/>
              <a:t>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5867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a:t>
            </a:r>
            <a:r>
              <a:rPr lang="en-US" baseline="0" dirty="0" smtClean="0"/>
              <a:t> formulated as, when the allowable latency for the data delivery is fixed, the beacon lifetime is </a:t>
            </a:r>
            <a:r>
              <a:rPr lang="en-US" baseline="0" dirty="0" err="1" smtClean="0"/>
              <a:t>propotional</a:t>
            </a:r>
            <a:r>
              <a:rPr lang="en-US" baseline="0" dirty="0" smtClean="0"/>
              <a:t> to the number of beacons we use, and beacon payload size, and inverse </a:t>
            </a:r>
            <a:r>
              <a:rPr lang="en-US" baseline="0" dirty="0" err="1" smtClean="0"/>
              <a:t>propertional</a:t>
            </a:r>
            <a:r>
              <a:rPr lang="en-US" baseline="0" dirty="0" smtClean="0"/>
              <a:t> to the given data size.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59782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22</a:t>
            </a:fld>
            <a:endParaRPr lang="en-US"/>
          </a:p>
        </p:txBody>
      </p:sp>
    </p:spTree>
    <p:extLst>
      <p:ext uri="{BB962C8B-B14F-4D97-AF65-F5344CB8AC3E}">
        <p14:creationId xmlns:p14="http://schemas.microsoft.com/office/powerpoint/2010/main" val="112274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23</a:t>
            </a:fld>
            <a:endParaRPr lang="en-US"/>
          </a:p>
        </p:txBody>
      </p:sp>
    </p:spTree>
    <p:extLst>
      <p:ext uri="{BB962C8B-B14F-4D97-AF65-F5344CB8AC3E}">
        <p14:creationId xmlns:p14="http://schemas.microsoft.com/office/powerpoint/2010/main" val="888216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24</a:t>
            </a:fld>
            <a:endParaRPr lang="en-US"/>
          </a:p>
        </p:txBody>
      </p:sp>
    </p:spTree>
    <p:extLst>
      <p:ext uri="{BB962C8B-B14F-4D97-AF65-F5344CB8AC3E}">
        <p14:creationId xmlns:p14="http://schemas.microsoft.com/office/powerpoint/2010/main" val="1207826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461313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26</a:t>
            </a:fld>
            <a:endParaRPr lang="en-US"/>
          </a:p>
        </p:txBody>
      </p:sp>
    </p:spTree>
    <p:extLst>
      <p:ext uri="{BB962C8B-B14F-4D97-AF65-F5344CB8AC3E}">
        <p14:creationId xmlns:p14="http://schemas.microsoft.com/office/powerpoint/2010/main" val="1965139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r>
              <a:rPr lang="en-US" baseline="0" dirty="0" smtClean="0"/>
              <a:t>Here: use the road sign as example, replace the mug</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27</a:t>
            </a:fld>
            <a:endParaRPr lang="en-US"/>
          </a:p>
        </p:txBody>
      </p:sp>
    </p:spTree>
    <p:extLst>
      <p:ext uri="{BB962C8B-B14F-4D97-AF65-F5344CB8AC3E}">
        <p14:creationId xmlns:p14="http://schemas.microsoft.com/office/powerpoint/2010/main" val="916847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28</a:t>
            </a:fld>
            <a:endParaRPr lang="en-US"/>
          </a:p>
        </p:txBody>
      </p:sp>
    </p:spTree>
    <p:extLst>
      <p:ext uri="{BB962C8B-B14F-4D97-AF65-F5344CB8AC3E}">
        <p14:creationId xmlns:p14="http://schemas.microsoft.com/office/powerpoint/2010/main" val="1025782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29</a:t>
            </a:fld>
            <a:endParaRPr lang="en-US"/>
          </a:p>
        </p:txBody>
      </p:sp>
    </p:spTree>
    <p:extLst>
      <p:ext uri="{BB962C8B-B14F-4D97-AF65-F5344CB8AC3E}">
        <p14:creationId xmlns:p14="http://schemas.microsoft.com/office/powerpoint/2010/main" val="160199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94360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53391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31</a:t>
            </a:fld>
            <a:endParaRPr lang="en-US"/>
          </a:p>
        </p:txBody>
      </p:sp>
    </p:spTree>
    <p:extLst>
      <p:ext uri="{BB962C8B-B14F-4D97-AF65-F5344CB8AC3E}">
        <p14:creationId xmlns:p14="http://schemas.microsoft.com/office/powerpoint/2010/main" val="1839653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32</a:t>
            </a:fld>
            <a:endParaRPr lang="en-US"/>
          </a:p>
        </p:txBody>
      </p:sp>
    </p:spTree>
    <p:extLst>
      <p:ext uri="{BB962C8B-B14F-4D97-AF65-F5344CB8AC3E}">
        <p14:creationId xmlns:p14="http://schemas.microsoft.com/office/powerpoint/2010/main" val="167609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I 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33</a:t>
            </a:fld>
            <a:endParaRPr lang="en-US"/>
          </a:p>
        </p:txBody>
      </p:sp>
    </p:spTree>
    <p:extLst>
      <p:ext uri="{BB962C8B-B14F-4D97-AF65-F5344CB8AC3E}">
        <p14:creationId xmlns:p14="http://schemas.microsoft.com/office/powerpoint/2010/main" val="490499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34</a:t>
            </a:fld>
            <a:endParaRPr lang="en-US"/>
          </a:p>
        </p:txBody>
      </p:sp>
    </p:spTree>
    <p:extLst>
      <p:ext uri="{BB962C8B-B14F-4D97-AF65-F5344CB8AC3E}">
        <p14:creationId xmlns:p14="http://schemas.microsoft.com/office/powerpoint/2010/main" val="377894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35</a:t>
            </a:fld>
            <a:endParaRPr lang="en-US"/>
          </a:p>
        </p:txBody>
      </p:sp>
    </p:spTree>
    <p:extLst>
      <p:ext uri="{BB962C8B-B14F-4D97-AF65-F5344CB8AC3E}">
        <p14:creationId xmlns:p14="http://schemas.microsoft.com/office/powerpoint/2010/main" val="1712878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times we want to have</a:t>
            </a:r>
            <a:r>
              <a:rPr lang="en-US" baseline="0" dirty="0" smtClean="0"/>
              <a:t> systems that only store binary images, this is linked to a variety of </a:t>
            </a:r>
            <a:r>
              <a:rPr lang="en-US" baseline="0" dirty="0" err="1" smtClean="0"/>
              <a:t>sytems</a:t>
            </a:r>
            <a:r>
              <a:rPr lang="en-US" baseline="0" dirty="0" smtClean="0"/>
              <a:t> </a:t>
            </a:r>
            <a:r>
              <a:rPr lang="mr-IN" baseline="0" dirty="0" smtClean="0"/>
              <a:t>…</a:t>
            </a:r>
            <a:endParaRPr lang="en-US" baseline="0" dirty="0" smtClean="0"/>
          </a:p>
          <a:p>
            <a:r>
              <a:rPr lang="en-US" baseline="0" dirty="0" smtClean="0"/>
              <a:t>Applications include </a:t>
            </a:r>
            <a:endParaRPr lang="en-US" dirty="0" smtClean="0"/>
          </a:p>
          <a:p>
            <a:endParaRPr lang="en-US" dirty="0" smtClean="0"/>
          </a:p>
          <a:p>
            <a:r>
              <a:rPr lang="en-US" dirty="0" smtClean="0"/>
              <a:t>For the case </a:t>
            </a:r>
            <a:r>
              <a:rPr lang="en-US" dirty="0" err="1" smtClean="0"/>
              <a:t>ethat</a:t>
            </a:r>
            <a:r>
              <a:rPr lang="en-US" dirty="0" smtClean="0"/>
              <a:t> input image is binary,</a:t>
            </a:r>
          </a:p>
          <a:p>
            <a:r>
              <a:rPr lang="en-US" dirty="0" smtClean="0"/>
              <a:t>We</a:t>
            </a:r>
            <a:r>
              <a:rPr lang="en-US" baseline="0" dirty="0" smtClean="0"/>
              <a:t> have an alternative approach</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897502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Why binary</a:t>
            </a:r>
            <a:r>
              <a:rPr lang="en-US" baseline="0" dirty="0" smtClean="0"/>
              <a:t> image:</a:t>
            </a:r>
          </a:p>
          <a:p>
            <a:r>
              <a:rPr lang="en-US" baseline="0" dirty="0" smtClean="0"/>
              <a:t>Symbols, hand written digits, custom navigation information</a:t>
            </a:r>
          </a:p>
          <a:p>
            <a:r>
              <a:rPr lang="en-US" baseline="0" dirty="0" err="1" smtClean="0"/>
              <a:t>Majorlly</a:t>
            </a:r>
            <a:r>
              <a:rPr lang="en-US" baseline="0" dirty="0" smtClean="0"/>
              <a:t> contains curves, patch-based </a:t>
            </a:r>
            <a:r>
              <a:rPr lang="en-US" baseline="0" dirty="0" err="1" smtClean="0"/>
              <a:t>compressoin</a:t>
            </a:r>
            <a:r>
              <a:rPr lang="en-US" baseline="0" dirty="0" smtClean="0"/>
              <a:t> can do better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37</a:t>
            </a:fld>
            <a:endParaRPr lang="en-US"/>
          </a:p>
        </p:txBody>
      </p:sp>
    </p:spTree>
    <p:extLst>
      <p:ext uri="{BB962C8B-B14F-4D97-AF65-F5344CB8AC3E}">
        <p14:creationId xmlns:p14="http://schemas.microsoft.com/office/powerpoint/2010/main" val="1340819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38</a:t>
            </a:fld>
            <a:endParaRPr lang="en-US"/>
          </a:p>
        </p:txBody>
      </p:sp>
    </p:spTree>
    <p:extLst>
      <p:ext uri="{BB962C8B-B14F-4D97-AF65-F5344CB8AC3E}">
        <p14:creationId xmlns:p14="http://schemas.microsoft.com/office/powerpoint/2010/main" val="227505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39</a:t>
            </a:fld>
            <a:endParaRPr lang="en-US"/>
          </a:p>
        </p:txBody>
      </p:sp>
    </p:spTree>
    <p:extLst>
      <p:ext uri="{BB962C8B-B14F-4D97-AF65-F5344CB8AC3E}">
        <p14:creationId xmlns:p14="http://schemas.microsoft.com/office/powerpoint/2010/main" val="6593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18332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9224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208146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44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a:t>
            </a:r>
            <a:r>
              <a:rPr lang="en-US" baseline="0" dirty="0" smtClean="0"/>
              <a:t>noise, can be </a:t>
            </a:r>
            <a:r>
              <a:rPr lang="en-US" baseline="0" dirty="0" err="1" smtClean="0"/>
              <a:t>modeld</a:t>
            </a:r>
            <a:r>
              <a:rPr lang="en-US" baseline="0" dirty="0" smtClean="0"/>
              <a:t> by a a Gaussian and </a:t>
            </a:r>
            <a:r>
              <a:rPr lang="en-US" baseline="0" dirty="0" err="1" smtClean="0"/>
              <a:t>poisson</a:t>
            </a:r>
            <a:r>
              <a:rPr lang="en-US" baseline="0" dirty="0" smtClean="0"/>
              <a:t> </a:t>
            </a:r>
            <a:r>
              <a:rPr lang="en-US" baseline="0" dirty="0" err="1" smtClean="0"/>
              <a:t>distributin</a:t>
            </a:r>
            <a:r>
              <a:rPr lang="en-US" baseline="0" dirty="0" smtClean="0"/>
              <a:t>, parameterized by two </a:t>
            </a:r>
            <a:r>
              <a:rPr lang="en-US" baseline="0" dirty="0" err="1" smtClean="0"/>
              <a:t>numbrs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49</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50</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51</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52</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53</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54</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55</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Fitted distribution of analysis result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61</a:t>
            </a:fld>
            <a:endParaRPr lang="en-US"/>
          </a:p>
        </p:txBody>
      </p:sp>
    </p:spTree>
    <p:extLst>
      <p:ext uri="{BB962C8B-B14F-4D97-AF65-F5344CB8AC3E}">
        <p14:creationId xmlns:p14="http://schemas.microsoft.com/office/powerpoint/2010/main" val="146503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62</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65</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66</a:t>
            </a:fld>
            <a:endParaRPr lang="en-US"/>
          </a:p>
        </p:txBody>
      </p:sp>
    </p:spTree>
    <p:extLst>
      <p:ext uri="{BB962C8B-B14F-4D97-AF65-F5344CB8AC3E}">
        <p14:creationId xmlns:p14="http://schemas.microsoft.com/office/powerpoint/2010/main" val="1819750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36104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279058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the first xxx</a:t>
            </a:r>
          </a:p>
          <a:p>
            <a:r>
              <a:rPr lang="en-US" baseline="0" dirty="0" smtClean="0"/>
              <a:t>Benefits of the system include </a:t>
            </a:r>
            <a:r>
              <a:rPr lang="mr-IN" baseline="0" dirty="0" smtClean="0"/>
              <a:t>…</a:t>
            </a:r>
            <a:r>
              <a:rPr lang="en-US" baseline="0" dirty="0" smtClean="0"/>
              <a: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060982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1244529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79</a:t>
            </a:fld>
            <a:endParaRPr lang="en-US"/>
          </a:p>
        </p:txBody>
      </p:sp>
    </p:spTree>
    <p:extLst>
      <p:ext uri="{BB962C8B-B14F-4D97-AF65-F5344CB8AC3E}">
        <p14:creationId xmlns:p14="http://schemas.microsoft.com/office/powerpoint/2010/main" val="1967622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920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421794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84</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87</a:t>
            </a:fld>
            <a:endParaRPr lang="en-US"/>
          </a:p>
        </p:txBody>
      </p:sp>
    </p:spTree>
    <p:extLst>
      <p:ext uri="{BB962C8B-B14F-4D97-AF65-F5344CB8AC3E}">
        <p14:creationId xmlns:p14="http://schemas.microsoft.com/office/powerpoint/2010/main" val="9705775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TODO:</a:t>
            </a:r>
            <a:r>
              <a:rPr lang="en-US" baseline="0" dirty="0" smtClean="0"/>
              <a:t> fuck this slide, make it based on data</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1265731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936531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91</a:t>
            </a:fld>
            <a:endParaRPr lang="en-US"/>
          </a:p>
        </p:txBody>
      </p:sp>
    </p:spTree>
    <p:extLst>
      <p:ext uri="{BB962C8B-B14F-4D97-AF65-F5344CB8AC3E}">
        <p14:creationId xmlns:p14="http://schemas.microsoft.com/office/powerpoint/2010/main" val="13689375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3651784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93</a:t>
            </a:fld>
            <a:endParaRPr lang="en-US"/>
          </a:p>
        </p:txBody>
      </p:sp>
    </p:spTree>
    <p:extLst>
      <p:ext uri="{BB962C8B-B14F-4D97-AF65-F5344CB8AC3E}">
        <p14:creationId xmlns:p14="http://schemas.microsoft.com/office/powerpoint/2010/main" val="207735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94</a:t>
            </a:fld>
            <a:endParaRPr lang="en-US"/>
          </a:p>
        </p:txBody>
      </p:sp>
    </p:spTree>
    <p:extLst>
      <p:ext uri="{BB962C8B-B14F-4D97-AF65-F5344CB8AC3E}">
        <p14:creationId xmlns:p14="http://schemas.microsoft.com/office/powerpoint/2010/main" val="13365963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95</a:t>
            </a:fld>
            <a:endParaRPr lang="en-US"/>
          </a:p>
        </p:txBody>
      </p:sp>
    </p:spTree>
    <p:extLst>
      <p:ext uri="{BB962C8B-B14F-4D97-AF65-F5344CB8AC3E}">
        <p14:creationId xmlns:p14="http://schemas.microsoft.com/office/powerpoint/2010/main" val="12683143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15991247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97</a:t>
            </a:fld>
            <a:endParaRPr lang="en-US"/>
          </a:p>
        </p:txBody>
      </p:sp>
    </p:spTree>
    <p:extLst>
      <p:ext uri="{BB962C8B-B14F-4D97-AF65-F5344CB8AC3E}">
        <p14:creationId xmlns:p14="http://schemas.microsoft.com/office/powerpoint/2010/main" val="14701636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98</a:t>
            </a:fld>
            <a:endParaRPr lang="en-US"/>
          </a:p>
        </p:txBody>
      </p:sp>
    </p:spTree>
    <p:extLst>
      <p:ext uri="{BB962C8B-B14F-4D97-AF65-F5344CB8AC3E}">
        <p14:creationId xmlns:p14="http://schemas.microsoft.com/office/powerpoint/2010/main" val="16873630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99</a:t>
            </a:fld>
            <a:endParaRPr lang="en-US"/>
          </a:p>
        </p:txBody>
      </p:sp>
    </p:spTree>
    <p:extLst>
      <p:ext uri="{BB962C8B-B14F-4D97-AF65-F5344CB8AC3E}">
        <p14:creationId xmlns:p14="http://schemas.microsoft.com/office/powerpoint/2010/main" val="7359203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100</a:t>
            </a:fld>
            <a:endParaRPr lang="en-US"/>
          </a:p>
        </p:txBody>
      </p:sp>
    </p:spTree>
    <p:extLst>
      <p:ext uri="{BB962C8B-B14F-4D97-AF65-F5344CB8AC3E}">
        <p14:creationId xmlns:p14="http://schemas.microsoft.com/office/powerpoint/2010/main" val="14811187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101</a:t>
            </a:fld>
            <a:endParaRPr lang="en-US"/>
          </a:p>
        </p:txBody>
      </p:sp>
    </p:spTree>
    <p:extLst>
      <p:ext uri="{BB962C8B-B14F-4D97-AF65-F5344CB8AC3E}">
        <p14:creationId xmlns:p14="http://schemas.microsoft.com/office/powerpoint/2010/main" val="18397425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102</a:t>
            </a:fld>
            <a:endParaRPr lang="en-US"/>
          </a:p>
        </p:txBody>
      </p:sp>
    </p:spTree>
    <p:extLst>
      <p:ext uri="{BB962C8B-B14F-4D97-AF65-F5344CB8AC3E}">
        <p14:creationId xmlns:p14="http://schemas.microsoft.com/office/powerpoint/2010/main" val="804872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103</a:t>
            </a:fld>
            <a:endParaRPr lang="en-US"/>
          </a:p>
        </p:txBody>
      </p:sp>
    </p:spTree>
    <p:extLst>
      <p:ext uri="{BB962C8B-B14F-4D97-AF65-F5344CB8AC3E}">
        <p14:creationId xmlns:p14="http://schemas.microsoft.com/office/powerpoint/2010/main" val="177720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9.png"/></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28.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9.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5"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png"/><Relationship Id="rId8"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gi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image" Target="../media/image1060.png"/><Relationship Id="rId4" Type="http://schemas.openxmlformats.org/officeDocument/2006/relationships/image" Target="../media/image1070.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emf"/></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8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emf"/><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2.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png"/><Relationship Id="rId5" Type="http://schemas.openxmlformats.org/officeDocument/2006/relationships/image" Target="../media/image71.jpe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2.emf"/></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tif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8.xml"/><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1" Type="http://schemas.microsoft.com/office/2007/relationships/media" Target="../media/media2.mpeg"/><Relationship Id="rId2" Type="http://schemas.openxmlformats.org/officeDocument/2006/relationships/video" Target="../media/media2.m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1.jp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91.png"/><Relationship Id="rId14" Type="http://schemas.openxmlformats.org/officeDocument/2006/relationships/image" Target="../media/image92.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6.xml"/><Relationship Id="rId5" Type="http://schemas.openxmlformats.org/officeDocument/2006/relationships/image" Target="../media/image94.png"/><Relationship Id="rId6" Type="http://schemas.openxmlformats.org/officeDocument/2006/relationships/image" Target="../media/image95.png"/><Relationship Id="rId1" Type="http://schemas.microsoft.com/office/2007/relationships/media" Target="../media/media7.mpeg"/><Relationship Id="rId2" Type="http://schemas.openxmlformats.org/officeDocument/2006/relationships/video" Target="../media/media7.mpe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emf"/><Relationship Id="rId6"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package" Target="../embeddings/Microsoft_Word_Document1.docx"/><Relationship Id="rId5" Type="http://schemas.openxmlformats.org/officeDocument/2006/relationships/image" Target="../media/image10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7"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7.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11.tiff"/><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240.png"/><Relationship Id="rId5"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24.png"/></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28.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5.xml"/><Relationship Id="rId5" Type="http://schemas.openxmlformats.org/officeDocument/2006/relationships/image" Target="../media/image1.png"/><Relationship Id="rId6" Type="http://schemas.openxmlformats.org/officeDocument/2006/relationships/image" Target="../media/image131.png"/><Relationship Id="rId7" Type="http://schemas.openxmlformats.org/officeDocument/2006/relationships/image" Target="../media/image11.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7.xml"/><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131.png"/><Relationship Id="rId1" Type="http://schemas.microsoft.com/office/2007/relationships/media" Target="../media/media1.mpeg"/><Relationship Id="rId2" Type="http://schemas.openxmlformats.org/officeDocument/2006/relationships/video" Target="../media/media1.m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8.xml"/><Relationship Id="rId5" Type="http://schemas.openxmlformats.org/officeDocument/2006/relationships/image" Target="../media/image1.png"/><Relationship Id="rId6" Type="http://schemas.openxmlformats.org/officeDocument/2006/relationships/image" Target="../media/image131.png"/><Relationship Id="rId7" Type="http://schemas.openxmlformats.org/officeDocument/2006/relationships/image" Target="../media/image11.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132.png"/><Relationship Id="rId6"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5.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36.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5550731" y="4710161"/>
                <a:ext cx="3463961" cy="13770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p:sp>
            <p:nvSpPr>
              <p:cNvPr id="29" name="TextBox 28"/>
              <p:cNvSpPr txBox="1">
                <a:spLocks noRot="1" noChangeAspect="1" noMove="1" noResize="1" noEditPoints="1" noAdjustHandles="1" noChangeArrowheads="1" noChangeShapeType="1" noTextEdit="1"/>
              </p:cNvSpPr>
              <p:nvPr/>
            </p:nvSpPr>
            <p:spPr>
              <a:xfrm>
                <a:off x="5550731" y="4710161"/>
                <a:ext cx="3463961" cy="1377044"/>
              </a:xfrm>
              <a:prstGeom prst="rect">
                <a:avLst/>
              </a:prstGeom>
              <a:blipFill rotWithShape="0">
                <a:blip r:embed="rId11"/>
                <a:stretch>
                  <a:fillRect/>
                </a:stretch>
              </a:blipFill>
            </p:spPr>
            <p:txBody>
              <a:bodyPr/>
              <a:lstStyle/>
              <a:p>
                <a:r>
                  <a:rPr lang="en-US">
                    <a:noFill/>
                  </a:rPr>
                  <a:t> </a:t>
                </a:r>
              </a:p>
            </p:txBody>
          </p:sp>
        </mc:Fallback>
      </mc:AlternateContent>
      <p:sp>
        <p:nvSpPr>
          <p:cNvPr id="30" name="TextBox 29"/>
          <p:cNvSpPr txBox="1"/>
          <p:nvPr/>
        </p:nvSpPr>
        <p:spPr>
          <a:xfrm>
            <a:off x="7064426" y="6017340"/>
            <a:ext cx="20493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Information to keep</a:t>
            </a:r>
            <a:endParaRPr lang="en-US" dirty="0"/>
          </a:p>
        </p:txBody>
      </p:sp>
      <p:cxnSp>
        <p:nvCxnSpPr>
          <p:cNvPr id="31" name="Straight Connector 30"/>
          <p:cNvCxnSpPr/>
          <p:nvPr/>
        </p:nvCxnSpPr>
        <p:spPr>
          <a:xfrm>
            <a:off x="7903009" y="568642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124657" y="569879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100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41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101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1504576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103</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484749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a:t>
            </a:r>
            <a:r>
              <a:rPr lang="en-US" sz="2500" dirty="0" err="1" smtClean="0">
                <a:solidFill>
                  <a:schemeClr val="bg2"/>
                </a:solidFill>
              </a:rPr>
              <a:t>IoTDI</a:t>
            </a:r>
            <a:r>
              <a:rPr lang="en-US" sz="2500" dirty="0" smtClean="0">
                <a:solidFill>
                  <a:schemeClr val="bg2"/>
                </a:solidFill>
              </a:rPr>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104</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2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p:sp>
            <p:nvSpPr>
              <p:cNvPr id="24" name="TextBox 23"/>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9"/>
                <a:stretch>
                  <a:fillRect/>
                </a:stretch>
              </a:blipFill>
            </p:spPr>
            <p:txBody>
              <a:bodyPr/>
              <a:lstStyle/>
              <a:p>
                <a:r>
                  <a:rPr lang="en-US">
                    <a:noFill/>
                  </a:rPr>
                  <a:t> </a:t>
                </a:r>
              </a:p>
            </p:txBody>
          </p:sp>
        </mc:Fallback>
      </mc:AlternateContent>
      <p:sp>
        <p:nvSpPr>
          <p:cNvPr id="25" name="TextBox 24"/>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9" name="Straight Connector 28"/>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p:sp>
            <p:nvSpPr>
              <p:cNvPr id="28" name="TextBox 27"/>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14</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46850" y="1357598"/>
            <a:ext cx="7769034" cy="2347972"/>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508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Content Placeholder 6" descr="grid.png"/>
          <p:cNvPicPr>
            <a:picLocks noChangeAspect="1"/>
          </p:cNvPicPr>
          <p:nvPr/>
        </p:nvPicPr>
        <p:blipFill rotWithShape="1">
          <a:blip r:embed="rId3">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4">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3" name="TextBox 2"/>
          <p:cNvSpPr txBox="1"/>
          <p:nvPr/>
        </p:nvSpPr>
        <p:spPr>
          <a:xfrm>
            <a:off x="1311965" y="4572000"/>
            <a:ext cx="184731" cy="369332"/>
          </a:xfrm>
          <a:prstGeom prst="rect">
            <a:avLst/>
          </a:prstGeom>
          <a:noFill/>
        </p:spPr>
        <p:txBody>
          <a:bodyPr wrap="none" rtlCol="0">
            <a:spAutoFit/>
          </a:bodyPr>
          <a:lstStyle/>
          <a:p>
            <a:endParaRPr lang="en-US" dirty="0"/>
          </a:p>
        </p:txBody>
      </p:sp>
      <p:sp>
        <p:nvSpPr>
          <p:cNvPr id="14" name="Subtitle 2"/>
          <p:cNvSpPr txBox="1">
            <a:spLocks/>
          </p:cNvSpPr>
          <p:nvPr/>
        </p:nvSpPr>
        <p:spPr>
          <a:xfrm>
            <a:off x="231862" y="3909346"/>
            <a:ext cx="7486651" cy="3400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Seek an image compression that can achieve &lt; 1000 bytes compression</a:t>
            </a:r>
          </a:p>
          <a:p>
            <a:r>
              <a:rPr lang="en-US" sz="2500" dirty="0" smtClean="0"/>
              <a:t>The compressed image should have sufficient quality (SSIM number comparable to JPEG compressed image)</a:t>
            </a:r>
          </a:p>
          <a:p>
            <a:r>
              <a:rPr lang="en-US" sz="2500" dirty="0" smtClean="0"/>
              <a:t>We can have a pre-knowledge on image type (image with foreground object, etc. )</a:t>
            </a:r>
          </a:p>
          <a:p>
            <a:endParaRPr lang="en-US" sz="2500" dirty="0"/>
          </a:p>
        </p:txBody>
      </p:sp>
    </p:spTree>
    <p:extLst>
      <p:ext uri="{BB962C8B-B14F-4D97-AF65-F5344CB8AC3E}">
        <p14:creationId xmlns:p14="http://schemas.microsoft.com/office/powerpoint/2010/main" val="13591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Application: </a:t>
            </a:r>
            <a:r>
              <a:rPr lang="en-US" dirty="0"/>
              <a:t>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16</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343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995" y="1349761"/>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571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93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117915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Multimedia 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2" name="Picture 1"/>
          <p:cNvPicPr>
            <a:picLocks noChangeAspect="1"/>
          </p:cNvPicPr>
          <p:nvPr/>
        </p:nvPicPr>
        <p:blipFill rotWithShape="1">
          <a:blip r:embed="rId8">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6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21</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281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22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845135" y="1600194"/>
            <a:ext cx="6172200" cy="547934"/>
          </a:xfrm>
        </p:spPr>
        <p:txBody>
          <a:bodyPr>
            <a:noAutofit/>
          </a:bodyPr>
          <a:lstStyle/>
          <a:p>
            <a:pPr marL="342900" lvl="1" indent="0">
              <a:buNone/>
            </a:pPr>
            <a:r>
              <a:rPr lang="en-US" sz="1950" smtClean="0"/>
              <a:t>For </a:t>
            </a:r>
            <a:r>
              <a:rPr lang="en-US" sz="1950" dirty="0"/>
              <a:t>the </a:t>
            </a:r>
            <a:r>
              <a:rPr lang="en-US" sz="1950" dirty="0" smtClean="0"/>
              <a:t>64x64 “Lena</a:t>
            </a:r>
            <a:r>
              <a:rPr lang="en-US" sz="1950" dirty="0"/>
              <a:t>”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16" y="1963486"/>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78" y="1961420"/>
            <a:ext cx="609600" cy="609600"/>
          </a:xfrm>
          <a:prstGeom prst="rect">
            <a:avLst/>
          </a:prstGeom>
        </p:spPr>
      </p:pic>
      <p:sp>
        <p:nvSpPr>
          <p:cNvPr id="6" name="TextBox 5"/>
          <p:cNvSpPr txBox="1"/>
          <p:nvPr/>
        </p:nvSpPr>
        <p:spPr>
          <a:xfrm>
            <a:off x="1050235" y="2816540"/>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294889" y="2806196"/>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83" y="1963486"/>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868" y="1963486"/>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308" y="1963486"/>
            <a:ext cx="609600" cy="609600"/>
          </a:xfrm>
          <a:prstGeom prst="rect">
            <a:avLst/>
          </a:prstGeom>
        </p:spPr>
      </p:pic>
      <p:sp>
        <p:nvSpPr>
          <p:cNvPr id="11" name="TextBox 10"/>
          <p:cNvSpPr txBox="1"/>
          <p:nvPr/>
        </p:nvSpPr>
        <p:spPr>
          <a:xfrm>
            <a:off x="5925843" y="2802931"/>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466277" y="2816540"/>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716999" y="2806196"/>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35" y="1963486"/>
            <a:ext cx="609600" cy="609600"/>
          </a:xfrm>
          <a:prstGeom prst="rect">
            <a:avLst/>
          </a:prstGeom>
        </p:spPr>
      </p:pic>
      <p:sp>
        <p:nvSpPr>
          <p:cNvPr id="18" name="TextBox 17"/>
          <p:cNvSpPr txBox="1"/>
          <p:nvPr/>
        </p:nvSpPr>
        <p:spPr>
          <a:xfrm>
            <a:off x="6995243" y="2800876"/>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6995242" y="3491905"/>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23</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7050" y="3324371"/>
            <a:ext cx="5263213" cy="3939540"/>
          </a:xfrm>
          <a:prstGeom prst="rect">
            <a:avLst/>
          </a:prstGeom>
          <a:noFill/>
        </p:spPr>
        <p:txBody>
          <a:bodyPr wrap="square" rtlCol="0">
            <a:spAutoFit/>
          </a:bodyPr>
          <a:lstStyle/>
          <a:p>
            <a:r>
              <a:rPr lang="en-US" sz="2500" dirty="0" smtClean="0"/>
              <a:t>Beacon broadcasting power: -10 </a:t>
            </a:r>
            <a:r>
              <a:rPr lang="en-US" sz="2500" dirty="0" err="1" smtClean="0"/>
              <a:t>dBm</a:t>
            </a:r>
            <a:endParaRPr lang="en-US" sz="2500" dirty="0" smtClean="0"/>
          </a:p>
          <a:p>
            <a:r>
              <a:rPr lang="en-US" sz="2500" dirty="0" smtClean="0"/>
              <a:t>              broadcasting interval: 500ms</a:t>
            </a:r>
          </a:p>
          <a:p>
            <a:r>
              <a:rPr lang="en-US" sz="2500" dirty="0" smtClean="0"/>
              <a:t>Need image delivered in 1s</a:t>
            </a:r>
          </a:p>
          <a:p>
            <a:r>
              <a:rPr lang="en-US" sz="2500" dirty="0" smtClean="0"/>
              <a:t>JPEG:</a:t>
            </a:r>
          </a:p>
          <a:p>
            <a:r>
              <a:rPr lang="en-US" sz="2500" dirty="0" smtClean="0"/>
              <a:t>Lifetime 5 years -&gt; need 20 beacons</a:t>
            </a:r>
          </a:p>
          <a:p>
            <a:r>
              <a:rPr lang="en-US" sz="2500" dirty="0" smtClean="0"/>
              <a:t>Use 4 beacons -&gt; lifetime 1 year</a:t>
            </a:r>
          </a:p>
          <a:p>
            <a:r>
              <a:rPr lang="en-US" sz="2500" dirty="0" smtClean="0">
                <a:solidFill>
                  <a:schemeClr val="accent1"/>
                </a:solidFill>
              </a:rPr>
              <a:t>Using our method: </a:t>
            </a:r>
          </a:p>
          <a:p>
            <a:r>
              <a:rPr lang="en-US" sz="2500" dirty="0" smtClean="0"/>
              <a:t>Lifetime 5 years -&gt; </a:t>
            </a:r>
            <a:r>
              <a:rPr lang="en-US" sz="2500" dirty="0" smtClean="0">
                <a:solidFill>
                  <a:schemeClr val="accent1"/>
                </a:solidFill>
              </a:rPr>
              <a:t>need 3 beacons</a:t>
            </a:r>
          </a:p>
          <a:p>
            <a:r>
              <a:rPr lang="en-US" sz="2500" dirty="0" smtClean="0"/>
              <a:t>Use 4 beacons -&gt; </a:t>
            </a:r>
            <a:r>
              <a:rPr lang="en-US" sz="2500" dirty="0" smtClean="0">
                <a:solidFill>
                  <a:schemeClr val="accent1"/>
                </a:solidFill>
              </a:rPr>
              <a:t>lifetime 7 year</a:t>
            </a:r>
          </a:p>
          <a:p>
            <a:endParaRPr lang="en-US" sz="2500" dirty="0"/>
          </a:p>
        </p:txBody>
      </p:sp>
    </p:spTree>
    <p:extLst>
      <p:ext uri="{BB962C8B-B14F-4D97-AF65-F5344CB8AC3E}">
        <p14:creationId xmlns:p14="http://schemas.microsoft.com/office/powerpoint/2010/main" val="507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Prioritizing content of interest</a:t>
            </a:r>
            <a:endParaRPr lang="en-US"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idx="1"/>
          </p:nvPr>
        </p:nvSpPr>
        <p:spPr>
          <a:xfrm>
            <a:off x="329184" y="1682735"/>
            <a:ext cx="8186166" cy="4673616"/>
          </a:xfrm>
        </p:spPr>
        <p:txBody>
          <a:bodyPr>
            <a:normAutofit/>
          </a:bodyPr>
          <a:lstStyle/>
          <a:p>
            <a:pPr>
              <a:lnSpc>
                <a:spcPct val="100000"/>
              </a:lnSpc>
              <a:spcBef>
                <a:spcPts val="0"/>
              </a:spcBef>
            </a:pPr>
            <a:r>
              <a:rPr lang="en-US" dirty="0" smtClean="0"/>
              <a:t>Idea: having a notion of foreground / background </a:t>
            </a:r>
          </a:p>
          <a:p>
            <a:pPr>
              <a:lnSpc>
                <a:spcPct val="100000"/>
              </a:lnSpc>
              <a:spcBef>
                <a:spcPts val="0"/>
              </a:spcBef>
            </a:pPr>
            <a:r>
              <a:rPr lang="en-US" dirty="0"/>
              <a:t>P</a:t>
            </a:r>
            <a:r>
              <a:rPr lang="en-US" dirty="0" smtClean="0"/>
              <a:t>revious work </a:t>
            </a:r>
          </a:p>
          <a:p>
            <a:pPr lvl="1">
              <a:lnSpc>
                <a:spcPct val="100000"/>
              </a:lnSpc>
              <a:spcBef>
                <a:spcPts val="0"/>
              </a:spcBef>
            </a:pPr>
            <a:r>
              <a:rPr lang="en-US" sz="2100" dirty="0" smtClean="0"/>
              <a:t>Application aware surveillance video compression [</a:t>
            </a:r>
            <a:r>
              <a:rPr lang="en-US" sz="2100" dirty="0" err="1" smtClean="0"/>
              <a:t>Minervini</a:t>
            </a:r>
            <a:r>
              <a:rPr lang="en-US" sz="2100" dirty="0" smtClean="0"/>
              <a:t>, et al. 2013]</a:t>
            </a:r>
          </a:p>
          <a:p>
            <a:pPr lvl="1">
              <a:lnSpc>
                <a:spcPct val="100000"/>
              </a:lnSpc>
              <a:spcBef>
                <a:spcPts val="0"/>
              </a:spcBef>
            </a:pPr>
            <a:r>
              <a:rPr lang="en-US" sz="2100" dirty="0" smtClean="0"/>
              <a:t>Visual feature preserving image and video compression. [Chao et al., 2016]</a:t>
            </a:r>
          </a:p>
          <a:p>
            <a:pPr lvl="1">
              <a:lnSpc>
                <a:spcPct val="100000"/>
              </a:lnSpc>
              <a:spcBef>
                <a:spcPts val="0"/>
              </a:spcBef>
            </a:pPr>
            <a:r>
              <a:rPr lang="en-US" sz="2100" dirty="0" smtClean="0"/>
              <a:t>Object-based surveillance video compression [</a:t>
            </a:r>
            <a:r>
              <a:rPr lang="en-US" sz="2100" dirty="0" err="1" smtClean="0"/>
              <a:t>Makur</a:t>
            </a:r>
            <a:r>
              <a:rPr lang="en-US" sz="2100" dirty="0" smtClean="0"/>
              <a:t> et al. 2006]</a:t>
            </a:r>
          </a:p>
          <a:p>
            <a:pPr>
              <a:lnSpc>
                <a:spcPct val="100000"/>
              </a:lnSpc>
              <a:spcBef>
                <a:spcPts val="0"/>
              </a:spcBef>
            </a:pPr>
            <a:r>
              <a:rPr lang="en-US" dirty="0" smtClean="0"/>
              <a:t>We are the first in applying prioritizing content of interest to give 64x64 compressed image size &lt; 200 bytes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7813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25</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image storage and broadcasting based on BLE beacons</a:t>
            </a:r>
          </a:p>
          <a:p>
            <a:pPr marL="0" indent="0">
              <a:buNone/>
            </a:pPr>
            <a:endParaRPr lang="en-US" dirty="0" smtClean="0"/>
          </a:p>
          <a:p>
            <a:pPr marL="0" indent="0">
              <a:buNone/>
            </a:pPr>
            <a:r>
              <a:rPr lang="en-US" dirty="0" smtClean="0"/>
              <a:t>Benefits: </a:t>
            </a:r>
          </a:p>
          <a:p>
            <a:pPr lvl="1"/>
            <a:r>
              <a:rPr lang="en-US" dirty="0" smtClean="0"/>
              <a:t>Low cost	</a:t>
            </a:r>
          </a:p>
          <a:p>
            <a:pPr lvl="1"/>
            <a:r>
              <a:rPr lang="en-US" dirty="0" smtClean="0"/>
              <a:t>Internet-free</a:t>
            </a:r>
          </a:p>
          <a:p>
            <a:pPr lvl="1"/>
            <a:r>
              <a:rPr lang="en-US" dirty="0" smtClean="0"/>
              <a:t>Long lifetime </a:t>
            </a:r>
          </a:p>
          <a:p>
            <a:pPr lvl="2"/>
            <a:r>
              <a:rPr lang="en-US" dirty="0" smtClean="0"/>
              <a:t>Battery powered, 5 years</a:t>
            </a:r>
          </a:p>
          <a:p>
            <a:pPr lvl="1"/>
            <a:r>
              <a:rPr lang="en-US" dirty="0" smtClean="0"/>
              <a:t>Easy to deploy</a:t>
            </a:r>
          </a:p>
          <a:p>
            <a:pPr lvl="2"/>
            <a:r>
              <a:rPr lang="en-US" dirty="0" smtClean="0"/>
              <a:t>Some buildings already have BLE beacons deployed</a:t>
            </a:r>
          </a:p>
          <a:p>
            <a:pPr lvl="1"/>
            <a:endParaRPr lang="en-US" dirty="0" smtClean="0"/>
          </a:p>
        </p:txBody>
      </p:sp>
      <p:pic>
        <p:nvPicPr>
          <p:cNvPr id="6" name="Picture 5"/>
          <p:cNvPicPr>
            <a:picLocks noChangeAspect="1"/>
          </p:cNvPicPr>
          <p:nvPr/>
        </p:nvPicPr>
        <p:blipFill>
          <a:blip r:embed="rId3"/>
          <a:stretch>
            <a:fillRect/>
          </a:stretch>
        </p:blipFill>
        <p:spPr>
          <a:xfrm>
            <a:off x="4503378" y="2370356"/>
            <a:ext cx="4084983" cy="1298327"/>
          </a:xfrm>
          <a:prstGeom prst="rect">
            <a:avLst/>
          </a:prstGeom>
        </p:spPr>
      </p:pic>
    </p:spTree>
    <p:extLst>
      <p:ext uri="{BB962C8B-B14F-4D97-AF65-F5344CB8AC3E}">
        <p14:creationId xmlns:p14="http://schemas.microsoft.com/office/powerpoint/2010/main" val="10232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a:bodyPr>
          <a:lstStyle/>
          <a:p>
            <a:pPr marL="457200" lvl="1" indent="0">
              <a:buNone/>
            </a:pPr>
            <a:r>
              <a:rPr lang="en-US" sz="3000" dirty="0" smtClean="0"/>
              <a:t>Foreground, adaptive encoding:  </a:t>
            </a:r>
          </a:p>
          <a:p>
            <a:pPr lvl="2"/>
            <a:r>
              <a:rPr lang="en-US" sz="2500" dirty="0" smtClean="0"/>
              <a:t>DCT </a:t>
            </a:r>
          </a:p>
          <a:p>
            <a:pPr lvl="2"/>
            <a:r>
              <a:rPr lang="en-US" sz="2500" dirty="0" smtClean="0"/>
              <a:t>Wavelet</a:t>
            </a:r>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a:t>
            </a:r>
            <a:r>
              <a:rPr lang="en-US" sz="2500" dirty="0" smtClean="0"/>
              <a:t>-&gt;</a:t>
            </a:r>
            <a:r>
              <a:rPr lang="en-US" sz="2500" dirty="0" smtClean="0"/>
              <a:t> </a:t>
            </a:r>
            <a:r>
              <a:rPr lang="en-US" sz="2500" dirty="0" smtClean="0"/>
              <a:t>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81" y="2740396"/>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950" y="27403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9317" y="2740396"/>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205458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178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12607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9" grpId="0" animBg="1"/>
      <p:bldP spid="9" grpId="1" animBg="1"/>
      <p:bldP spid="4" grpId="0"/>
      <p:bldP spid="4" grpId="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3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Standard video compression methods have limitations</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dirty="0"/>
          </a:p>
        </p:txBody>
      </p:sp>
      <p:cxnSp>
        <p:nvCxnSpPr>
          <p:cNvPr id="6" name="Straight Connector 5"/>
          <p:cNvCxnSpPr/>
          <p:nvPr/>
        </p:nvCxnSpPr>
        <p:spPr>
          <a:xfrm flipV="1">
            <a:off x="326583" y="140480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266267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1650960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32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7048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25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3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35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70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If the input image is binary</a:t>
            </a:r>
          </a:p>
          <a:p>
            <a:pPr lvl="1"/>
            <a:r>
              <a:rPr lang="en-US" dirty="0" smtClean="0"/>
              <a:t>Systems with user interface that supports drawing, handwritten symbols</a:t>
            </a:r>
          </a:p>
          <a:p>
            <a:pPr lvl="1"/>
            <a:r>
              <a:rPr lang="en-US" dirty="0" smtClean="0"/>
              <a:t>Application: navigation, simple custom message</a:t>
            </a:r>
          </a:p>
          <a:p>
            <a:pPr lvl="1"/>
            <a:endParaRPr lang="en-US" dirty="0"/>
          </a:p>
          <a:p>
            <a:pPr lvl="1"/>
            <a:endParaRPr lang="en-US" dirty="0" smtClean="0"/>
          </a:p>
          <a:p>
            <a:r>
              <a:rPr lang="en-US" dirty="0" smtClean="0"/>
              <a:t>A patch-based method performs better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Binary image compression</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7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patch-based compression can do better</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6583" y="1439737"/>
            <a:ext cx="7886700" cy="4351338"/>
          </a:xfrm>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37</a:t>
            </a:fld>
            <a:endParaRPr lang="en-US"/>
          </a:p>
        </p:txBody>
      </p:sp>
      <p:cxnSp>
        <p:nvCxnSpPr>
          <p:cNvPr id="10" name="Straight Connector 9"/>
          <p:cNvCxnSpPr/>
          <p:nvPr/>
        </p:nvCxnSpPr>
        <p:spPr>
          <a:xfrm flipV="1">
            <a:off x="345987" y="136190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dirty="0" smtClean="0"/>
              <a:t>Image size:</a:t>
            </a:r>
            <a:endParaRPr lang="en-US" sz="3500" i="1" dirty="0"/>
          </a:p>
        </p:txBody>
      </p:sp>
      <p:sp>
        <p:nvSpPr>
          <p:cNvPr id="12" name="TextBox 11"/>
          <p:cNvSpPr txBox="1"/>
          <p:nvPr/>
        </p:nvSpPr>
        <p:spPr>
          <a:xfrm>
            <a:off x="4796364" y="5985345"/>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6819" y="572404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8467" y="573641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35378" y="600923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64398" y="574378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83782" y="575615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36091" y="3955485"/>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p:sp>
            <p:nvSpPr>
              <p:cNvPr id="41" name="TextBox 40"/>
              <p:cNvSpPr txBox="1">
                <a:spLocks noRot="1" noChangeAspect="1" noMove="1" noResize="1" noEditPoints="1" noAdjustHandles="1" noChangeArrowheads="1" noChangeShapeType="1" noTextEdit="1"/>
              </p:cNvSpPr>
              <p:nvPr/>
            </p:nvSpPr>
            <p:spPr>
              <a:xfrm>
                <a:off x="436091" y="3955485"/>
                <a:ext cx="4018830" cy="1172500"/>
              </a:xfrm>
              <a:prstGeom prst="rect">
                <a:avLst/>
              </a:prstGeom>
              <a:blipFill rotWithShape="0">
                <a:blip r:embed="rId5"/>
                <a:stretch>
                  <a:fillRect r="-22458"/>
                </a:stretch>
              </a:blipFill>
            </p:spPr>
            <p:txBody>
              <a:bodyPr/>
              <a:lstStyle/>
              <a:p>
                <a:r>
                  <a:rPr lang="en-US">
                    <a:noFill/>
                  </a:rPr>
                  <a:t> </a:t>
                </a:r>
              </a:p>
            </p:txBody>
          </p:sp>
        </mc:Fallback>
      </mc:AlternateContent>
      <p:pic>
        <p:nvPicPr>
          <p:cNvPr id="18" name="Picture 17" descr="patches.png"/>
          <p:cNvPicPr>
            <a:picLocks noChangeAspect="1"/>
          </p:cNvPicPr>
          <p:nvPr/>
        </p:nvPicPr>
        <p:blipFill rotWithShape="1">
          <a:blip r:embed="rId6">
            <a:extLst>
              <a:ext uri="{28A0092B-C50C-407E-A947-70E740481C1C}">
                <a14:useLocalDpi xmlns:a14="http://schemas.microsoft.com/office/drawing/2010/main" val="0"/>
              </a:ext>
            </a:extLst>
          </a:blip>
          <a:srcRect l="13102" t="6626" r="9593" b="12048"/>
          <a:stretch/>
        </p:blipFill>
        <p:spPr>
          <a:xfrm>
            <a:off x="616249" y="2054038"/>
            <a:ext cx="2328182" cy="1836965"/>
          </a:xfrm>
          <a:prstGeom prst="rect">
            <a:avLst/>
          </a:prstGeom>
        </p:spPr>
      </p:pic>
      <p:pic>
        <p:nvPicPr>
          <p:cNvPr id="19" name="Picture 18"/>
          <p:cNvPicPr>
            <a:picLocks noChangeAspect="1"/>
          </p:cNvPicPr>
          <p:nvPr/>
        </p:nvPicPr>
        <p:blipFill>
          <a:blip r:embed="rId7"/>
          <a:stretch>
            <a:fillRect/>
          </a:stretch>
        </p:blipFill>
        <p:spPr>
          <a:xfrm>
            <a:off x="3828894" y="2283385"/>
            <a:ext cx="1387778" cy="1367518"/>
          </a:xfrm>
          <a:prstGeom prst="rect">
            <a:avLst/>
          </a:prstGeom>
        </p:spPr>
      </p:pic>
      <p:sp>
        <p:nvSpPr>
          <p:cNvPr id="20" name="Rounded Rectangle 19"/>
          <p:cNvSpPr/>
          <p:nvPr/>
        </p:nvSpPr>
        <p:spPr>
          <a:xfrm>
            <a:off x="2136953" y="2019704"/>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2" name="Rounded Rectangle 21"/>
          <p:cNvSpPr/>
          <p:nvPr/>
        </p:nvSpPr>
        <p:spPr>
          <a:xfrm>
            <a:off x="4346752" y="3400829"/>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3" name="Rounded Rectangle 22"/>
          <p:cNvSpPr/>
          <p:nvPr/>
        </p:nvSpPr>
        <p:spPr>
          <a:xfrm>
            <a:off x="1543676" y="3140941"/>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4" name="Rounded Rectangle 23"/>
          <p:cNvSpPr/>
          <p:nvPr/>
        </p:nvSpPr>
        <p:spPr>
          <a:xfrm>
            <a:off x="4616174" y="2555826"/>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26" name="Curved Connector 25"/>
          <p:cNvCxnSpPr>
            <a:stCxn id="23" idx="2"/>
            <a:endCxn id="26" idx="2"/>
          </p:cNvCxnSpPr>
          <p:nvPr/>
        </p:nvCxnSpPr>
        <p:spPr>
          <a:xfrm rot="16200000" flipH="1">
            <a:off x="2641386" y="1804565"/>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7" idx="2"/>
          </p:cNvCxnSpPr>
          <p:nvPr/>
        </p:nvCxnSpPr>
        <p:spPr>
          <a:xfrm rot="5400000" flipH="1" flipV="1">
            <a:off x="2782614" y="1506581"/>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3078" y="5923203"/>
            <a:ext cx="4572000" cy="2015936"/>
          </a:xfrm>
          <a:prstGeom prst="rect">
            <a:avLst/>
          </a:prstGeom>
        </p:spPr>
        <p:txBody>
          <a:bodyPr>
            <a:spAutoFit/>
          </a:bodyPr>
          <a:lstStyle/>
          <a:p>
            <a:pPr marL="3429"/>
            <a:endParaRPr lang="en-US" sz="2500" b="1" dirty="0"/>
          </a:p>
          <a:p>
            <a:pPr marL="3429"/>
            <a:r>
              <a:rPr lang="en-US" sz="2500" b="1" dirty="0" smtClean="0"/>
              <a:t>[DCOSS’ 2016]</a:t>
            </a:r>
            <a:endParaRPr lang="en-US" sz="2500" b="1" dirty="0"/>
          </a:p>
          <a:p>
            <a:pPr marL="3429"/>
            <a:endParaRPr lang="en-US" sz="2500" b="1" dirty="0"/>
          </a:p>
          <a:p>
            <a:endParaRPr lang="en-US" sz="2500" b="1" dirty="0"/>
          </a:p>
          <a:p>
            <a:endParaRPr lang="en-US" sz="2500" b="1" dirty="0"/>
          </a:p>
        </p:txBody>
      </p:sp>
    </p:spTree>
    <p:extLst>
      <p:ext uri="{BB962C8B-B14F-4D97-AF65-F5344CB8AC3E}">
        <p14:creationId xmlns:p14="http://schemas.microsoft.com/office/powerpoint/2010/main" val="19238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20"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38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61624" y="5187381"/>
            <a:ext cx="2468946" cy="246221"/>
          </a:xfrm>
          <a:prstGeom prst="rect">
            <a:avLst/>
          </a:prstGeom>
          <a:solidFill>
            <a:schemeClr val="bg1"/>
          </a:solidFill>
        </p:spPr>
        <p:txBody>
          <a:bodyPr wrap="none" rtlCol="0">
            <a:spAutoFit/>
          </a:bodyPr>
          <a:lstStyle/>
          <a:p>
            <a:r>
              <a:rPr lang="en-US" sz="1000" dirty="0" smtClean="0"/>
              <a:t>16             64            256         1024       4096 </a:t>
            </a:r>
            <a:endParaRPr lang="en-US" sz="1000" dirty="0"/>
          </a:p>
        </p:txBody>
      </p:sp>
      <p:sp>
        <p:nvSpPr>
          <p:cNvPr id="6" name="TextBox 5"/>
          <p:cNvSpPr txBox="1"/>
          <p:nvPr/>
        </p:nvSpPr>
        <p:spPr>
          <a:xfrm>
            <a:off x="2961624" y="5348650"/>
            <a:ext cx="2432011" cy="292388"/>
          </a:xfrm>
          <a:prstGeom prst="rect">
            <a:avLst/>
          </a:prstGeom>
          <a:solidFill>
            <a:schemeClr val="bg1"/>
          </a:solidFill>
        </p:spPr>
        <p:txBody>
          <a:bodyPr wrap="square" rtlCol="0">
            <a:spAutoFit/>
          </a:bodyPr>
          <a:lstStyle/>
          <a:p>
            <a:r>
              <a:rPr lang="en-US" sz="1300" dirty="0" smtClean="0"/>
              <a:t>             Image Size (Bytes)</a:t>
            </a:r>
            <a:endParaRPr lang="en-US" sz="1300" dirty="0"/>
          </a:p>
        </p:txBody>
      </p:sp>
    </p:spTree>
    <p:extLst>
      <p:ext uri="{BB962C8B-B14F-4D97-AF65-F5344CB8AC3E}">
        <p14:creationId xmlns:p14="http://schemas.microsoft.com/office/powerpoint/2010/main" val="16126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39</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39648"/>
            <a:ext cx="7886700" cy="4351338"/>
          </a:xfrm>
        </p:spPr>
        <p:txBody>
          <a:bodyPr/>
          <a:lstStyle/>
          <a:p>
            <a:r>
              <a:rPr lang="en-US" dirty="0" smtClean="0"/>
              <a:t>Store image data into </a:t>
            </a:r>
            <a:r>
              <a:rPr lang="en-US" dirty="0" smtClean="0"/>
              <a:t>Bluetooth low energy Beacons </a:t>
            </a:r>
            <a:r>
              <a:rPr lang="en-US" dirty="0" smtClean="0"/>
              <a:t>(30 bytes storage)</a:t>
            </a:r>
            <a:endParaRPr lang="en-US" dirty="0"/>
          </a:p>
        </p:txBody>
      </p:sp>
      <p:pic>
        <p:nvPicPr>
          <p:cNvPr id="4" name="Picture 3"/>
          <p:cNvPicPr>
            <a:picLocks noChangeAspect="1"/>
          </p:cNvPicPr>
          <p:nvPr/>
        </p:nvPicPr>
        <p:blipFill>
          <a:blip r:embed="rId3"/>
          <a:stretch>
            <a:fillRect/>
          </a:stretch>
        </p:blipFill>
        <p:spPr>
          <a:xfrm>
            <a:off x="3979338" y="2491730"/>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550493"/>
            <a:ext cx="490238" cy="490238"/>
          </a:xfrm>
          <a:prstGeom prst="rect">
            <a:avLst/>
          </a:prstGeom>
        </p:spPr>
      </p:pic>
      <p:pic>
        <p:nvPicPr>
          <p:cNvPr id="6" name="Picture 5"/>
          <p:cNvPicPr>
            <a:picLocks noChangeAspect="1"/>
          </p:cNvPicPr>
          <p:nvPr/>
        </p:nvPicPr>
        <p:blipFill>
          <a:blip r:embed="rId5"/>
          <a:stretch>
            <a:fillRect/>
          </a:stretch>
        </p:blipFill>
        <p:spPr>
          <a:xfrm>
            <a:off x="4305485" y="4054735"/>
            <a:ext cx="985996" cy="985996"/>
          </a:xfrm>
          <a:prstGeom prst="rect">
            <a:avLst/>
          </a:prstGeom>
        </p:spPr>
      </p:pic>
      <p:pic>
        <p:nvPicPr>
          <p:cNvPr id="7" name="Picture 6"/>
          <p:cNvPicPr>
            <a:picLocks noChangeAspect="1"/>
          </p:cNvPicPr>
          <p:nvPr/>
        </p:nvPicPr>
        <p:blipFill>
          <a:blip r:embed="rId6"/>
          <a:stretch>
            <a:fillRect/>
          </a:stretch>
        </p:blipFill>
        <p:spPr>
          <a:xfrm>
            <a:off x="5400830" y="4172151"/>
            <a:ext cx="485261" cy="507872"/>
          </a:xfrm>
          <a:prstGeom prst="rect">
            <a:avLst/>
          </a:prstGeom>
        </p:spPr>
      </p:pic>
      <p:pic>
        <p:nvPicPr>
          <p:cNvPr id="8" name="Picture 7"/>
          <p:cNvPicPr>
            <a:picLocks noChangeAspect="1"/>
          </p:cNvPicPr>
          <p:nvPr/>
        </p:nvPicPr>
        <p:blipFill>
          <a:blip r:embed="rId7"/>
          <a:stretch>
            <a:fillRect/>
          </a:stretch>
        </p:blipFill>
        <p:spPr>
          <a:xfrm>
            <a:off x="5291480" y="4065472"/>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3770476"/>
            <a:ext cx="490238" cy="490238"/>
          </a:xfrm>
          <a:prstGeom prst="rect">
            <a:avLst/>
          </a:prstGeom>
        </p:spPr>
      </p:pic>
      <p:sp>
        <p:nvSpPr>
          <p:cNvPr id="10" name="Rectangle 9"/>
          <p:cNvSpPr/>
          <p:nvPr/>
        </p:nvSpPr>
        <p:spPr>
          <a:xfrm>
            <a:off x="3967564" y="5721971"/>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463826" y="3393398"/>
            <a:ext cx="2995360" cy="1647332"/>
          </a:xfrm>
          <a:prstGeom prst="rect">
            <a:avLst/>
          </a:prstGeom>
        </p:spPr>
      </p:pic>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1586" y="1502074"/>
            <a:ext cx="8123583" cy="4487854"/>
          </a:xfrm>
        </p:spPr>
        <p:txBody>
          <a:bodyPr>
            <a:noAutofit/>
          </a:bodyPr>
          <a:lstStyle/>
          <a:p>
            <a:pPr algn="l"/>
            <a:r>
              <a:rPr lang="en-US" sz="3000" dirty="0" smtClean="0">
                <a:cs typeface="Helvetica"/>
              </a:rPr>
              <a:t>Novelty: </a:t>
            </a:r>
            <a:endParaRPr lang="en-US" sz="3000" dirty="0" smtClean="0">
              <a:cs typeface="Helvetica"/>
            </a:endParaRPr>
          </a:p>
          <a:p>
            <a:pPr marL="365760" indent="-365760" algn="l">
              <a:buFont typeface="Arial" charset="0"/>
              <a:buChar char="•"/>
            </a:pPr>
            <a:r>
              <a:rPr lang="en-US" sz="3000" dirty="0" smtClean="0">
                <a:cs typeface="Helvetica"/>
              </a:rPr>
              <a:t>Enable long lifetime multimedia </a:t>
            </a:r>
            <a:r>
              <a:rPr lang="en-US" sz="3000" dirty="0" smtClean="0">
                <a:cs typeface="Helvetica"/>
              </a:rPr>
              <a:t>data storage/broadcasting on </a:t>
            </a:r>
            <a:r>
              <a:rPr lang="en-US" sz="3000" dirty="0" smtClean="0">
                <a:cs typeface="Helvetica"/>
              </a:rPr>
              <a:t>battery powered systems </a:t>
            </a:r>
            <a:r>
              <a:rPr lang="en-US" sz="3000" dirty="0" smtClean="0">
                <a:cs typeface="Helvetica"/>
              </a:rPr>
              <a:t>with extreme memory/bandwidth limit</a:t>
            </a:r>
            <a:r>
              <a:rPr lang="en-US" sz="3000" dirty="0" smtClean="0">
                <a:cs typeface="Helvetica"/>
              </a:rPr>
              <a:t>.</a:t>
            </a:r>
            <a:endParaRPr lang="en-US" sz="3000" dirty="0" smtClean="0">
              <a:cs typeface="Helvetica"/>
            </a:endParaRPr>
          </a:p>
          <a:p>
            <a:pPr marL="342900" indent="-342900" algn="l">
              <a:buFont typeface="Arial" charset="0"/>
              <a:buChar char="•"/>
            </a:pPr>
            <a:r>
              <a:rPr lang="en-US" sz="2900" dirty="0" smtClean="0">
                <a:cs typeface="Helvetica"/>
              </a:rPr>
              <a:t>First BLE image broadcasting system</a:t>
            </a:r>
          </a:p>
          <a:p>
            <a:pPr marL="342900" indent="-342900" algn="l">
              <a:buFont typeface="Arial" charset="0"/>
              <a:buChar char="•"/>
            </a:pPr>
            <a:r>
              <a:rPr lang="en-US" sz="2900" dirty="0" smtClean="0">
                <a:cs typeface="Helvetica"/>
              </a:rPr>
              <a:t>IMU-guided multi-view capture </a:t>
            </a:r>
            <a:r>
              <a:rPr lang="en-US" sz="2900" dirty="0" smtClean="0">
                <a:cs typeface="Helvetica"/>
              </a:rPr>
              <a:t>algorithm</a:t>
            </a:r>
          </a:p>
          <a:p>
            <a:pPr marL="342900" indent="-342900" algn="l">
              <a:buFont typeface="Arial" charset="0"/>
              <a:buChar char="•"/>
            </a:pPr>
            <a:r>
              <a:rPr lang="en-US" sz="2900" dirty="0" smtClean="0">
                <a:cs typeface="Helvetica"/>
              </a:rPr>
              <a:t>Designed adaptive image encoding method for this system</a:t>
            </a:r>
            <a:endParaRPr lang="en-US" sz="2900" dirty="0" smtClean="0">
              <a:cs typeface="Helvetica"/>
            </a:endParaRPr>
          </a:p>
          <a:p>
            <a:pPr algn="l"/>
            <a:r>
              <a:rPr lang="en-US" sz="3200" dirty="0">
                <a:cs typeface="Helvetica"/>
              </a:rPr>
              <a:t>Generality</a:t>
            </a:r>
            <a:r>
              <a:rPr lang="en-US" sz="3000" dirty="0">
                <a:cs typeface="Helvetica"/>
              </a:rPr>
              <a:t>:</a:t>
            </a:r>
          </a:p>
          <a:p>
            <a:pPr marL="342900" indent="-342900" algn="l">
              <a:buFont typeface="Arial" charset="0"/>
              <a:buChar char="•"/>
            </a:pPr>
            <a:r>
              <a:rPr lang="en-US" sz="2900" dirty="0">
                <a:cs typeface="Helvetica"/>
              </a:rPr>
              <a:t>IMU-guided multi-view capture algorithm can be applied in other multi-view capture systems</a:t>
            </a:r>
          </a:p>
          <a:p>
            <a:pPr marL="800100" lvl="1"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326584" y="3896118"/>
            <a:ext cx="3847852" cy="2825357"/>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396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506" y="2491730"/>
            <a:ext cx="3258589" cy="2453999"/>
          </a:xfrm>
          <a:prstGeom prst="rect">
            <a:avLst/>
          </a:prstGeom>
        </p:spPr>
      </p:pic>
      <p:sp>
        <p:nvSpPr>
          <p:cNvPr id="14" name="Subtitle 2"/>
          <p:cNvSpPr txBox="1">
            <a:spLocks/>
          </p:cNvSpPr>
          <p:nvPr/>
        </p:nvSpPr>
        <p:spPr>
          <a:xfrm>
            <a:off x="4503378" y="1663150"/>
            <a:ext cx="4243056" cy="5176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Standard compression technique (H.264, H.265, VP9) can achieve 100x compression but the video quality does not fulfill the application requirement</a:t>
            </a:r>
          </a:p>
          <a:p>
            <a:r>
              <a:rPr lang="en-US" sz="2500" dirty="0"/>
              <a:t>Seek an video compression that can achieve 100x </a:t>
            </a:r>
            <a:r>
              <a:rPr lang="en-US" sz="2500" dirty="0" smtClean="0"/>
              <a:t>compression while the compressed video quality fulfills the application requirement</a:t>
            </a:r>
            <a:endParaRPr lang="en-US" sz="2500" dirty="0"/>
          </a:p>
          <a:p>
            <a:endParaRPr lang="en-US" sz="2500" dirty="0" smtClean="0"/>
          </a:p>
          <a:p>
            <a:endParaRPr lang="en-US" sz="2500" dirty="0" smtClean="0"/>
          </a:p>
        </p:txBody>
      </p:sp>
    </p:spTree>
    <p:extLst>
      <p:ext uri="{BB962C8B-B14F-4D97-AF65-F5344CB8AC3E}">
        <p14:creationId xmlns:p14="http://schemas.microsoft.com/office/powerpoint/2010/main" val="18185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01" y="4540469"/>
            <a:ext cx="4127440" cy="3631763"/>
          </a:xfrm>
          <a:prstGeom prst="rect">
            <a:avLst/>
          </a:prstGeom>
          <a:noFill/>
        </p:spPr>
        <p:txBody>
          <a:bodyPr wrap="square" rtlCol="0">
            <a:spAutoFit/>
          </a:bodyPr>
          <a:lstStyle/>
          <a:p>
            <a:r>
              <a:rPr lang="en-US" sz="2300" dirty="0" smtClean="0">
                <a:latin typeface="Arial"/>
                <a:cs typeface="Arial"/>
              </a:rPr>
              <a:t>Problem: 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361528" y="6590815"/>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74670" y="1627045"/>
            <a:ext cx="2163340" cy="239228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Application: microscopy video compression</a:t>
            </a:r>
            <a:endParaRPr lang="en-US" sz="4400" dirty="0">
              <a:latin typeface="Helvetica" charset="0"/>
              <a:ea typeface="Helvetica" charset="0"/>
              <a:cs typeface="Helvetica" charset="0"/>
            </a:endParaRPr>
          </a:p>
        </p:txBody>
      </p:sp>
      <p:cxnSp>
        <p:nvCxnSpPr>
          <p:cNvPr id="9" name="Straight Connector 8"/>
          <p:cNvCxnSpPr/>
          <p:nvPr/>
        </p:nvCxnSpPr>
        <p:spPr>
          <a:xfrm flipV="1">
            <a:off x="333820"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t="50223"/>
          <a:stretch/>
        </p:blipFill>
        <p:spPr>
          <a:xfrm>
            <a:off x="6746320" y="3124045"/>
            <a:ext cx="2192690" cy="668319"/>
          </a:xfrm>
          <a:prstGeom prst="rect">
            <a:avLst/>
          </a:prstGeom>
        </p:spPr>
      </p:pic>
      <p:sp>
        <p:nvSpPr>
          <p:cNvPr id="11" name="Right Brace 10"/>
          <p:cNvSpPr/>
          <p:nvPr/>
        </p:nvSpPr>
        <p:spPr>
          <a:xfrm rot="16200000">
            <a:off x="7446463" y="1472818"/>
            <a:ext cx="701473" cy="2101754"/>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ight Brace 11"/>
          <p:cNvSpPr/>
          <p:nvPr/>
        </p:nvSpPr>
        <p:spPr>
          <a:xfrm rot="16200000">
            <a:off x="3379971" y="1613647"/>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3" name="Picture 12"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009" y="3001848"/>
            <a:ext cx="1254919" cy="955450"/>
          </a:xfrm>
          <a:prstGeom prst="rect">
            <a:avLst/>
          </a:prstGeom>
        </p:spPr>
      </p:pic>
      <p:sp>
        <p:nvSpPr>
          <p:cNvPr id="14" name="Right Brace 13"/>
          <p:cNvSpPr/>
          <p:nvPr/>
        </p:nvSpPr>
        <p:spPr>
          <a:xfrm rot="16200000">
            <a:off x="5231341" y="1970844"/>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5" name="Picture 14"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3157606" y="2701349"/>
            <a:ext cx="1086282" cy="1255949"/>
          </a:xfrm>
          <a:prstGeom prst="rect">
            <a:avLst/>
          </a:prstGeom>
        </p:spPr>
      </p:pic>
      <p:cxnSp>
        <p:nvCxnSpPr>
          <p:cNvPr id="16" name="Straight Arrow Connector 15"/>
          <p:cNvCxnSpPr/>
          <p:nvPr/>
        </p:nvCxnSpPr>
        <p:spPr>
          <a:xfrm>
            <a:off x="4476848" y="3301334"/>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262011" y="3329323"/>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37998" y="1611189"/>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19" name="TextBox 18"/>
          <p:cNvSpPr txBox="1"/>
          <p:nvPr/>
        </p:nvSpPr>
        <p:spPr>
          <a:xfrm>
            <a:off x="4647974" y="1801819"/>
            <a:ext cx="1809976" cy="369332"/>
          </a:xfrm>
          <a:prstGeom prst="rect">
            <a:avLst/>
          </a:prstGeom>
          <a:noFill/>
        </p:spPr>
        <p:txBody>
          <a:bodyPr wrap="square" rtlCol="0">
            <a:spAutoFit/>
          </a:bodyPr>
          <a:lstStyle/>
          <a:p>
            <a:pPr algn="ctr"/>
            <a:r>
              <a:rPr lang="en-US" smtClean="0"/>
              <a:t>Storage</a:t>
            </a:r>
            <a:endParaRPr lang="en-US"/>
          </a:p>
        </p:txBody>
      </p:sp>
      <p:sp>
        <p:nvSpPr>
          <p:cNvPr id="20" name="TextBox 19"/>
          <p:cNvSpPr txBox="1"/>
          <p:nvPr/>
        </p:nvSpPr>
        <p:spPr>
          <a:xfrm>
            <a:off x="6937677" y="1801819"/>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33892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457007"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Analysis-preserving Video </a:t>
            </a:r>
            <a:r>
              <a:rPr lang="en-US" sz="4400" dirty="0">
                <a:latin typeface="Helvetica" charset="0"/>
                <a:ea typeface="Helvetica" charset="0"/>
                <a:cs typeface="Helvetica" charset="0"/>
              </a:rPr>
              <a:t>Compression</a:t>
            </a:r>
          </a:p>
        </p:txBody>
      </p:sp>
      <p:sp>
        <p:nvSpPr>
          <p:cNvPr id="4" name="Rectangle 3"/>
          <p:cNvSpPr/>
          <p:nvPr/>
        </p:nvSpPr>
        <p:spPr>
          <a:xfrm>
            <a:off x="326583" y="1414815"/>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mr-IN" sz="2300" dirty="0" smtClean="0">
                <a:cs typeface="Arial"/>
              </a:rPr>
              <a:t>–</a:t>
            </a:r>
            <a:r>
              <a:rPr lang="en-US" sz="2300" dirty="0" smtClean="0">
                <a:cs typeface="Arial"/>
              </a:rPr>
              <a:t> analysis-preserving</a:t>
            </a:r>
            <a:endParaRPr lang="en-US" sz="2300" dirty="0" smtClean="0">
              <a:cs typeface="Arial"/>
            </a:endParaRPr>
          </a:p>
          <a:p>
            <a:pPr marL="285750" indent="-285750">
              <a:buFontTx/>
              <a:buChar char="-"/>
            </a:pPr>
            <a:endParaRPr lang="en-US" sz="2300" dirty="0" smtClean="0">
              <a:cs typeface="Arial"/>
            </a:endParaRPr>
          </a:p>
          <a:p>
            <a:r>
              <a:rPr lang="en-US" sz="2300" dirty="0" smtClean="0">
                <a:cs typeface="Arial"/>
              </a:rPr>
              <a:t>Most popular video compression H.264 in lossless mode: </a:t>
            </a:r>
          </a:p>
          <a:p>
            <a:r>
              <a:rPr lang="en-US" sz="2300" dirty="0" smtClean="0">
                <a:cs typeface="Arial"/>
              </a:rPr>
              <a:t>yields </a:t>
            </a:r>
            <a:r>
              <a:rPr lang="en-US" sz="2300" dirty="0" smtClean="0">
                <a:cs typeface="Arial"/>
              </a:rPr>
              <a:t>the compressed data in the size of 49.74% of the original one</a:t>
            </a:r>
          </a:p>
          <a:p>
            <a:endParaRPr lang="en-US" sz="2300" dirty="0" smtClean="0">
              <a:cs typeface="Arial"/>
            </a:endParaRPr>
          </a:p>
          <a:p>
            <a:r>
              <a:rPr lang="en-US" sz="2300" dirty="0" smtClean="0">
                <a:cs typeface="Arial"/>
              </a:rPr>
              <a:t>-&gt; 1TB </a:t>
            </a:r>
            <a:r>
              <a:rPr lang="en-US" sz="2300" dirty="0" smtClean="0">
                <a:cs typeface="Arial"/>
              </a:rPr>
              <a:t>/ hour data: need too many disks </a:t>
            </a:r>
            <a:r>
              <a:rPr lang="en-US" sz="2300" dirty="0" smtClean="0">
                <a:cs typeface="Arial"/>
              </a:rPr>
              <a:t>for </a:t>
            </a:r>
            <a:r>
              <a:rPr lang="en-US" sz="2300" dirty="0" smtClean="0">
                <a:cs typeface="Arial"/>
              </a:rPr>
              <a:t>the data storage</a:t>
            </a:r>
            <a:endParaRPr lang="en-US" sz="2300" dirty="0" smtClean="0">
              <a:cs typeface="Arial"/>
            </a:endParaRPr>
          </a:p>
          <a:p>
            <a:endParaRPr lang="en-US" sz="2300" dirty="0">
              <a:cs typeface="Arial"/>
            </a:endParaRPr>
          </a:p>
          <a:p>
            <a:r>
              <a:rPr lang="en-US" sz="2300" dirty="0" smtClean="0">
                <a:cs typeface="Arial"/>
              </a:rPr>
              <a:t>-&gt; Our new analysis-preserving compression gives</a:t>
            </a:r>
            <a:r>
              <a:rPr lang="en-US" sz="2300" dirty="0" smtClean="0">
                <a:cs typeface="Arial"/>
              </a:rPr>
              <a:t>: </a:t>
            </a:r>
            <a:r>
              <a:rPr lang="en-US" sz="2300" dirty="0" smtClean="0">
                <a:solidFill>
                  <a:schemeClr val="accent1"/>
                </a:solidFill>
                <a:cs typeface="Arial"/>
              </a:rPr>
              <a:t>7.26</a:t>
            </a:r>
            <a:r>
              <a:rPr lang="en-US" sz="2300" dirty="0" smtClean="0">
                <a:solidFill>
                  <a:schemeClr val="accent1"/>
                </a:solidFill>
                <a:cs typeface="Arial"/>
              </a:rPr>
              <a:t>%</a:t>
            </a:r>
            <a:endParaRPr lang="en-US" sz="2300" dirty="0" smtClean="0">
              <a:cs typeface="Arial"/>
            </a:endParaRPr>
          </a:p>
          <a:p>
            <a:r>
              <a:rPr lang="en-US" sz="2300" dirty="0" smtClean="0">
                <a:cs typeface="Arial"/>
              </a:rPr>
              <a:t>-&gt; Best </a:t>
            </a:r>
            <a:r>
              <a:rPr lang="en-US" sz="2300" dirty="0" smtClean="0">
                <a:cs typeface="Arial"/>
              </a:rPr>
              <a:t>case: </a:t>
            </a:r>
            <a:r>
              <a:rPr lang="en-US" sz="2300" dirty="0" smtClean="0">
                <a:solidFill>
                  <a:schemeClr val="accent1"/>
                </a:solidFill>
                <a:cs typeface="Arial"/>
              </a:rPr>
              <a:t>0.7729% </a:t>
            </a:r>
            <a:r>
              <a:rPr lang="en-US" sz="2300" dirty="0" smtClean="0">
                <a:cs typeface="Arial"/>
              </a:rPr>
              <a:t>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44</a:t>
            </a:fld>
            <a:endParaRPr lang="en-US"/>
          </a:p>
        </p:txBody>
      </p:sp>
      <p:cxnSp>
        <p:nvCxnSpPr>
          <p:cNvPr id="7" name="Straight Connector 6"/>
          <p:cNvCxnSpPr/>
          <p:nvPr/>
        </p:nvCxnSpPr>
        <p:spPr>
          <a:xfrm flipV="1">
            <a:off x="326583" y="140817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 y="2967278"/>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45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40908" y="3729121"/>
            <a:ext cx="3137867" cy="1708160"/>
          </a:xfrm>
          <a:prstGeom prst="rect">
            <a:avLst/>
          </a:prstGeom>
        </p:spPr>
        <p:txBody>
          <a:bodyPr wrap="square">
            <a:spAutoFit/>
          </a:bodyPr>
          <a:lstStyle/>
          <a:p>
            <a:pPr marL="3429"/>
            <a:r>
              <a:rPr lang="en-US" sz="2100" b="1" dirty="0" smtClean="0"/>
              <a:t>[Microscopy Research and Techniques 2015]</a:t>
            </a:r>
            <a:endParaRPr lang="en-US" sz="2100" b="1" dirty="0"/>
          </a:p>
          <a:p>
            <a:r>
              <a:rPr lang="en-US" sz="2100" b="1" dirty="0" smtClean="0"/>
              <a:t>[Scientific Reports 2016]</a:t>
            </a:r>
            <a:endParaRPr lang="en-US" sz="2100" b="1" dirty="0"/>
          </a:p>
          <a:p>
            <a:endParaRPr lang="en-US" sz="2100" dirty="0"/>
          </a:p>
          <a:p>
            <a:endParaRPr lang="en-US" sz="2100" dirty="0"/>
          </a:p>
        </p:txBody>
      </p: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47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a:t>
            </a:r>
            <a:r>
              <a:rPr lang="en-US" sz="3000" dirty="0" smtClean="0"/>
              <a:t>sufficient multimedia data </a:t>
            </a:r>
            <a:r>
              <a:rPr lang="en-US" sz="3000" dirty="0" smtClean="0"/>
              <a:t>compression.</a:t>
            </a:r>
          </a:p>
          <a:p>
            <a:pPr marL="0" indent="0">
              <a:buNone/>
            </a:pPr>
            <a:r>
              <a:rPr lang="en-US" sz="3000" dirty="0" smtClean="0"/>
              <a:t>Develop a new approach to achieve better </a:t>
            </a:r>
            <a:r>
              <a:rPr lang="en-US" sz="3000" dirty="0" smtClean="0"/>
              <a:t>multimedia data compression </a:t>
            </a:r>
            <a:r>
              <a:rPr lang="en-US" sz="3000" dirty="0" smtClean="0"/>
              <a:t>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587" y="427044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sp>
        <p:nvSpPr>
          <p:cNvPr id="4" name="Oval 3"/>
          <p:cNvSpPr/>
          <p:nvPr/>
        </p:nvSpPr>
        <p:spPr>
          <a:xfrm>
            <a:off x="3491409" y="484693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50</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52</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54</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884307"/>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57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835099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a:t>Sliding </a:t>
            </a:r>
            <a:r>
              <a:rPr lang="en-US" smtClean="0"/>
              <a:t>window: window size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1091"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58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59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
        <p:nvSpPr>
          <p:cNvPr id="12" name="Rectangle 11"/>
          <p:cNvSpPr/>
          <p:nvPr/>
        </p:nvSpPr>
        <p:spPr>
          <a:xfrm>
            <a:off x="-12407" y="6433090"/>
            <a:ext cx="8202137" cy="1323439"/>
          </a:xfrm>
          <a:prstGeom prst="rect">
            <a:avLst/>
          </a:prstGeom>
        </p:spPr>
        <p:txBody>
          <a:bodyPr wrap="square">
            <a:spAutoFit/>
          </a:bodyPr>
          <a:lstStyle/>
          <a:p>
            <a:pPr marL="3429"/>
            <a:r>
              <a:rPr lang="en-US" sz="2000" b="1" dirty="0"/>
              <a:t>[Microscopy Research and Techniques </a:t>
            </a:r>
            <a:r>
              <a:rPr lang="en-US" sz="2000" b="1" dirty="0" smtClean="0"/>
              <a:t>2017] (under preparation)</a:t>
            </a:r>
            <a:endParaRPr lang="en-US" sz="2000" b="1" dirty="0"/>
          </a:p>
          <a:p>
            <a:endParaRPr lang="en-US" sz="2000" dirty="0"/>
          </a:p>
          <a:p>
            <a:endParaRPr lang="en-US" sz="2000" dirty="0"/>
          </a:p>
          <a:p>
            <a:endParaRPr lang="en-US" sz="2000"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60</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pic>
        <p:nvPicPr>
          <p:cNvPr id="18" name="Picture 17"/>
          <p:cNvPicPr>
            <a:picLocks noChangeAspect="1"/>
          </p:cNvPicPr>
          <p:nvPr/>
        </p:nvPicPr>
        <p:blipFill>
          <a:blip r:embed="rId7"/>
          <a:stretch>
            <a:fillRect/>
          </a:stretch>
        </p:blipFill>
        <p:spPr>
          <a:xfrm>
            <a:off x="6625326" y="3160737"/>
            <a:ext cx="1980520" cy="1317685"/>
          </a:xfrm>
          <a:prstGeom prst="rect">
            <a:avLst/>
          </a:prstGeom>
        </p:spPr>
      </p:pic>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2715"/>
            <a:ext cx="9144000" cy="369398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61</a:t>
            </a:fld>
            <a:endParaRPr lang="en-US"/>
          </a:p>
        </p:txBody>
      </p:sp>
      <p:cxnSp>
        <p:nvCxnSpPr>
          <p:cNvPr id="20" name="Straight Arrow Connector 19"/>
          <p:cNvCxnSpPr/>
          <p:nvPr/>
        </p:nvCxnSpPr>
        <p:spPr>
          <a:xfrm flipV="1">
            <a:off x="4716672" y="3977846"/>
            <a:ext cx="1908312" cy="1608850"/>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0" idx="0"/>
          </p:cNvCxnSpPr>
          <p:nvPr/>
        </p:nvCxnSpPr>
        <p:spPr>
          <a:xfrm flipH="1" flipV="1">
            <a:off x="6809135" y="4288337"/>
            <a:ext cx="369264" cy="1259704"/>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921565" y="4454663"/>
            <a:ext cx="251792" cy="1132032"/>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505" y="5548041"/>
            <a:ext cx="2777715" cy="369332"/>
          </a:xfrm>
          <a:prstGeom prst="rect">
            <a:avLst/>
          </a:prstGeom>
          <a:noFill/>
        </p:spPr>
        <p:txBody>
          <a:bodyPr wrap="square" rtlCol="0">
            <a:spAutoFit/>
          </a:bodyPr>
          <a:lstStyle/>
          <a:p>
            <a:r>
              <a:rPr lang="en-US" dirty="0" smtClean="0"/>
              <a:t>uncompressed noisy video</a:t>
            </a:r>
            <a:endParaRPr lang="en-US" dirty="0"/>
          </a:p>
        </p:txBody>
      </p:sp>
      <p:sp>
        <p:nvSpPr>
          <p:cNvPr id="29" name="TextBox 28"/>
          <p:cNvSpPr txBox="1"/>
          <p:nvPr/>
        </p:nvSpPr>
        <p:spPr>
          <a:xfrm>
            <a:off x="3680235" y="5564008"/>
            <a:ext cx="2777715" cy="369332"/>
          </a:xfrm>
          <a:prstGeom prst="rect">
            <a:avLst/>
          </a:prstGeom>
          <a:noFill/>
        </p:spPr>
        <p:txBody>
          <a:bodyPr wrap="square" rtlCol="0">
            <a:spAutoFit/>
          </a:bodyPr>
          <a:lstStyle/>
          <a:p>
            <a:r>
              <a:rPr lang="en-US" dirty="0" smtClean="0"/>
              <a:t>compressed video</a:t>
            </a:r>
            <a:endParaRPr lang="en-US" dirty="0"/>
          </a:p>
        </p:txBody>
      </p:sp>
      <p:sp>
        <p:nvSpPr>
          <p:cNvPr id="30" name="TextBox 29"/>
          <p:cNvSpPr txBox="1"/>
          <p:nvPr/>
        </p:nvSpPr>
        <p:spPr>
          <a:xfrm>
            <a:off x="5789541" y="5548041"/>
            <a:ext cx="2777715" cy="646331"/>
          </a:xfrm>
          <a:prstGeom prst="rect">
            <a:avLst/>
          </a:prstGeom>
          <a:noFill/>
        </p:spPr>
        <p:txBody>
          <a:bodyPr wrap="square" rtlCol="0">
            <a:spAutoFit/>
          </a:bodyPr>
          <a:lstStyle/>
          <a:p>
            <a:r>
              <a:rPr lang="en-US" dirty="0" smtClean="0"/>
              <a:t>compressed video after adding synthesized noise</a:t>
            </a:r>
            <a:endParaRPr lang="en-US" dirty="0"/>
          </a:p>
        </p:txBody>
      </p:sp>
      <p:sp>
        <p:nvSpPr>
          <p:cNvPr id="3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Add synthesized noise</a:t>
            </a:r>
            <a:endParaRPr lang="en-US" dirty="0">
              <a:latin typeface="Helvetica" charset="0"/>
              <a:ea typeface="Helvetica" charset="0"/>
              <a:cs typeface="Helvetica" charset="0"/>
            </a:endParaRPr>
          </a:p>
        </p:txBody>
      </p:sp>
      <p:cxnSp>
        <p:nvCxnSpPr>
          <p:cNvPr id="37" name="Straight Connector 3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4804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62</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a:t>
            </a:r>
            <a:r>
              <a:rPr lang="en-US" dirty="0" smtClean="0">
                <a:latin typeface="Helvetica" charset="0"/>
                <a:ea typeface="Helvetica" charset="0"/>
                <a:cs typeface="Helvetica" charset="0"/>
              </a:rPr>
              <a:t>(generated data</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2478" y="5786591"/>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3" y="2078519"/>
            <a:ext cx="4672168" cy="35041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378" y="2239917"/>
            <a:ext cx="4526909" cy="3395182"/>
          </a:xfrm>
          <a:prstGeom prst="rect">
            <a:avLst/>
          </a:prstGeom>
        </p:spPr>
      </p:pic>
      <p:sp>
        <p:nvSpPr>
          <p:cNvPr id="12" name="TextBox 11"/>
          <p:cNvSpPr txBox="1"/>
          <p:nvPr/>
        </p:nvSpPr>
        <p:spPr>
          <a:xfrm>
            <a:off x="2785288" y="4571700"/>
            <a:ext cx="2777715" cy="369332"/>
          </a:xfrm>
          <a:prstGeom prst="rect">
            <a:avLst/>
          </a:prstGeom>
          <a:noFill/>
        </p:spPr>
        <p:txBody>
          <a:bodyPr wrap="square" rtlCol="0">
            <a:spAutoFit/>
          </a:bodyPr>
          <a:lstStyle/>
          <a:p>
            <a:r>
              <a:rPr lang="en-US" smtClean="0"/>
              <a:t>178</a:t>
            </a:r>
            <a:endParaRPr lang="en-US" dirty="0"/>
          </a:p>
        </p:txBody>
      </p:sp>
      <p:sp>
        <p:nvSpPr>
          <p:cNvPr id="13" name="TextBox 12"/>
          <p:cNvSpPr txBox="1"/>
          <p:nvPr/>
        </p:nvSpPr>
        <p:spPr>
          <a:xfrm>
            <a:off x="2714567" y="4288117"/>
            <a:ext cx="2777715" cy="369332"/>
          </a:xfrm>
          <a:prstGeom prst="rect">
            <a:avLst/>
          </a:prstGeom>
          <a:noFill/>
        </p:spPr>
        <p:txBody>
          <a:bodyPr wrap="square" rtlCol="0">
            <a:spAutoFit/>
          </a:bodyPr>
          <a:lstStyle/>
          <a:p>
            <a:r>
              <a:rPr lang="en-US" dirty="0" smtClean="0"/>
              <a:t>149</a:t>
            </a:r>
            <a:endParaRPr lang="en-US" dirty="0"/>
          </a:p>
        </p:txBody>
      </p:sp>
      <p:sp>
        <p:nvSpPr>
          <p:cNvPr id="14" name="TextBox 13"/>
          <p:cNvSpPr txBox="1"/>
          <p:nvPr/>
        </p:nvSpPr>
        <p:spPr>
          <a:xfrm>
            <a:off x="2247313" y="3221405"/>
            <a:ext cx="2777715" cy="369332"/>
          </a:xfrm>
          <a:prstGeom prst="rect">
            <a:avLst/>
          </a:prstGeom>
          <a:noFill/>
        </p:spPr>
        <p:txBody>
          <a:bodyPr wrap="square" rtlCol="0">
            <a:spAutoFit/>
          </a:bodyPr>
          <a:lstStyle/>
          <a:p>
            <a:r>
              <a:rPr lang="en-US" dirty="0" smtClean="0"/>
              <a:t>55</a:t>
            </a:r>
            <a:endParaRPr lang="en-US" dirty="0"/>
          </a:p>
        </p:txBody>
      </p:sp>
      <p:sp>
        <p:nvSpPr>
          <p:cNvPr id="15" name="TextBox 14"/>
          <p:cNvSpPr txBox="1"/>
          <p:nvPr/>
        </p:nvSpPr>
        <p:spPr>
          <a:xfrm>
            <a:off x="2079412" y="2063957"/>
            <a:ext cx="2777715" cy="369332"/>
          </a:xfrm>
          <a:prstGeom prst="rect">
            <a:avLst/>
          </a:prstGeom>
          <a:noFill/>
        </p:spPr>
        <p:txBody>
          <a:bodyPr wrap="square" rtlCol="0">
            <a:spAutoFit/>
          </a:bodyPr>
          <a:lstStyle/>
          <a:p>
            <a:r>
              <a:rPr lang="en-US" dirty="0" smtClean="0"/>
              <a:t>41</a:t>
            </a:r>
            <a:endParaRPr lang="en-US" dirty="0"/>
          </a:p>
        </p:txBody>
      </p:sp>
      <p:sp>
        <p:nvSpPr>
          <p:cNvPr id="16" name="TextBox 15"/>
          <p:cNvSpPr txBox="1"/>
          <p:nvPr/>
        </p:nvSpPr>
        <p:spPr>
          <a:xfrm>
            <a:off x="122034" y="1807738"/>
            <a:ext cx="2777715" cy="369332"/>
          </a:xfrm>
          <a:prstGeom prst="rect">
            <a:avLst/>
          </a:prstGeom>
          <a:noFill/>
        </p:spPr>
        <p:txBody>
          <a:bodyPr wrap="square" rtlCol="0">
            <a:spAutoFit/>
          </a:bodyPr>
          <a:lstStyle/>
          <a:p>
            <a:r>
              <a:rPr lang="en-US" dirty="0" smtClean="0"/>
              <a:t>Our previous approach: </a:t>
            </a:r>
            <a:r>
              <a:rPr lang="en-US" dirty="0" smtClean="0"/>
              <a:t>19</a:t>
            </a:r>
            <a:endParaRPr lang="en-US" dirty="0"/>
          </a:p>
        </p:txBody>
      </p:sp>
      <p:cxnSp>
        <p:nvCxnSpPr>
          <p:cNvPr id="17" name="Straight Arrow Connector 16"/>
          <p:cNvCxnSpPr/>
          <p:nvPr/>
        </p:nvCxnSpPr>
        <p:spPr>
          <a:xfrm>
            <a:off x="1300960" y="2230180"/>
            <a:ext cx="172422" cy="76832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27870" y="2355634"/>
            <a:ext cx="249856" cy="2587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130077" y="3590737"/>
            <a:ext cx="167772" cy="124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563888" y="4648743"/>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2667" y="4855282"/>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468269" y="1735195"/>
            <a:ext cx="2777715" cy="369332"/>
          </a:xfrm>
          <a:prstGeom prst="rect">
            <a:avLst/>
          </a:prstGeom>
          <a:noFill/>
        </p:spPr>
        <p:txBody>
          <a:bodyPr wrap="square" rtlCol="0">
            <a:spAutoFit/>
          </a:bodyPr>
          <a:lstStyle/>
          <a:p>
            <a:r>
              <a:rPr lang="en-US" dirty="0" smtClean="0"/>
              <a:t>Significance levels</a:t>
            </a:r>
            <a:endParaRPr lang="en-US" dirty="0"/>
          </a:p>
        </p:txBody>
      </p:sp>
      <p:cxnSp>
        <p:nvCxnSpPr>
          <p:cNvPr id="31" name="Straight Arrow Connector 30"/>
          <p:cNvCxnSpPr/>
          <p:nvPr/>
        </p:nvCxnSpPr>
        <p:spPr>
          <a:xfrm flipH="1">
            <a:off x="4361754" y="2127972"/>
            <a:ext cx="115347" cy="39605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61754" y="2146331"/>
            <a:ext cx="115347" cy="15685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477101" y="2177070"/>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03378" y="2177070"/>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73" y="2547978"/>
            <a:ext cx="4095171" cy="307137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4779490" y="582524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12" name="TextBox 11"/>
          <p:cNvSpPr txBox="1"/>
          <p:nvPr/>
        </p:nvSpPr>
        <p:spPr>
          <a:xfrm>
            <a:off x="2721163" y="2275062"/>
            <a:ext cx="2777715" cy="369332"/>
          </a:xfrm>
          <a:prstGeom prst="rect">
            <a:avLst/>
          </a:prstGeom>
          <a:noFill/>
        </p:spPr>
        <p:txBody>
          <a:bodyPr wrap="square" rtlCol="0">
            <a:spAutoFit/>
          </a:bodyPr>
          <a:lstStyle/>
          <a:p>
            <a:r>
              <a:rPr lang="en-US" dirty="0" smtClean="0"/>
              <a:t>520</a:t>
            </a:r>
            <a:endParaRPr lang="en-US" dirty="0"/>
          </a:p>
        </p:txBody>
      </p:sp>
      <p:sp>
        <p:nvSpPr>
          <p:cNvPr id="15" name="TextBox 14"/>
          <p:cNvSpPr txBox="1"/>
          <p:nvPr/>
        </p:nvSpPr>
        <p:spPr>
          <a:xfrm>
            <a:off x="122034" y="1807738"/>
            <a:ext cx="2777715" cy="369332"/>
          </a:xfrm>
          <a:prstGeom prst="rect">
            <a:avLst/>
          </a:prstGeom>
          <a:noFill/>
        </p:spPr>
        <p:txBody>
          <a:bodyPr wrap="square" rtlCol="0">
            <a:spAutoFit/>
          </a:bodyPr>
          <a:lstStyle/>
          <a:p>
            <a:r>
              <a:rPr lang="en-US" dirty="0" smtClean="0"/>
              <a:t>Our previous approach: </a:t>
            </a:r>
            <a:r>
              <a:rPr lang="en-US" dirty="0" smtClean="0"/>
              <a:t>123</a:t>
            </a:r>
            <a:endParaRPr lang="en-US" dirty="0"/>
          </a:p>
        </p:txBody>
      </p:sp>
      <p:cxnSp>
        <p:nvCxnSpPr>
          <p:cNvPr id="16" name="Straight Arrow Connector 15"/>
          <p:cNvCxnSpPr/>
          <p:nvPr/>
        </p:nvCxnSpPr>
        <p:spPr>
          <a:xfrm>
            <a:off x="1300960" y="2230180"/>
            <a:ext cx="209931" cy="70176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443734" y="2673233"/>
            <a:ext cx="277429" cy="34206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444237" y="3775276"/>
            <a:ext cx="416781" cy="17211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971" y="2450650"/>
            <a:ext cx="4333203" cy="3249902"/>
          </a:xfrm>
          <a:prstGeom prst="rect">
            <a:avLst/>
          </a:prstGeom>
        </p:spPr>
      </p:pic>
      <p:sp>
        <p:nvSpPr>
          <p:cNvPr id="11" name="TextBox 10"/>
          <p:cNvSpPr txBox="1"/>
          <p:nvPr/>
        </p:nvSpPr>
        <p:spPr>
          <a:xfrm>
            <a:off x="2958113" y="3480733"/>
            <a:ext cx="2777715" cy="369332"/>
          </a:xfrm>
          <a:prstGeom prst="rect">
            <a:avLst/>
          </a:prstGeom>
          <a:noFill/>
        </p:spPr>
        <p:txBody>
          <a:bodyPr wrap="square" rtlCol="0">
            <a:spAutoFit/>
          </a:bodyPr>
          <a:lstStyle/>
          <a:p>
            <a:r>
              <a:rPr lang="en-US" dirty="0" smtClean="0"/>
              <a:t>6000</a:t>
            </a:r>
            <a:endParaRPr lang="en-US" dirty="0"/>
          </a:p>
        </p:txBody>
      </p:sp>
      <p:sp>
        <p:nvSpPr>
          <p:cNvPr id="23" name="TextBox 22"/>
          <p:cNvSpPr txBox="1"/>
          <p:nvPr/>
        </p:nvSpPr>
        <p:spPr>
          <a:xfrm>
            <a:off x="3207286" y="1861892"/>
            <a:ext cx="2777715" cy="369332"/>
          </a:xfrm>
          <a:prstGeom prst="rect">
            <a:avLst/>
          </a:prstGeom>
          <a:noFill/>
        </p:spPr>
        <p:txBody>
          <a:bodyPr wrap="square" rtlCol="0">
            <a:spAutoFit/>
          </a:bodyPr>
          <a:lstStyle/>
          <a:p>
            <a:r>
              <a:rPr lang="en-US" dirty="0" smtClean="0"/>
              <a:t>Significance levels</a:t>
            </a:r>
            <a:endParaRPr lang="en-US" dirty="0"/>
          </a:p>
        </p:txBody>
      </p:sp>
      <p:cxnSp>
        <p:nvCxnSpPr>
          <p:cNvPr id="24" name="Straight Arrow Connector 23"/>
          <p:cNvCxnSpPr/>
          <p:nvPr/>
        </p:nvCxnSpPr>
        <p:spPr>
          <a:xfrm flipH="1">
            <a:off x="4110021" y="2254669"/>
            <a:ext cx="106098" cy="67727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10021" y="2273028"/>
            <a:ext cx="106098" cy="167436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216118" y="2237506"/>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42395" y="2303767"/>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t>A provably </a:t>
            </a:r>
            <a:r>
              <a:rPr lang="en-US" sz="2500" dirty="0"/>
              <a:t>optimal </a:t>
            </a:r>
            <a:r>
              <a:rPr lang="en-US" sz="2500" dirty="0">
                <a:cs typeface="Helvetica"/>
              </a:rPr>
              <a:t>m</a:t>
            </a:r>
            <a:r>
              <a:rPr lang="en-US" sz="2500" dirty="0" smtClean="0">
                <a:cs typeface="Helvetica"/>
              </a:rPr>
              <a:t>icroscopy video compression with 100x compression ratio</a:t>
            </a:r>
          </a:p>
          <a:p>
            <a:pPr marL="342900" indent="-342900" algn="l">
              <a:buFont typeface="Arial" charset="0"/>
              <a:buChar char="•"/>
            </a:pPr>
            <a:r>
              <a:rPr lang="en-US" sz="2500" dirty="0" smtClean="0">
                <a:cs typeface="Helvetica"/>
              </a:rPr>
              <a:t>The first video compression </a:t>
            </a:r>
            <a:r>
              <a:rPr lang="en-US" sz="2500" dirty="0" smtClean="0">
                <a:cs typeface="Helvetica"/>
              </a:rPr>
              <a:t>technique in the literature </a:t>
            </a:r>
            <a:r>
              <a:rPr lang="en-US" sz="2500" dirty="0" smtClean="0">
                <a:cs typeface="Helvetica"/>
              </a:rPr>
              <a:t>that is based on correlation</a:t>
            </a: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marL="342900" indent="-342900" algn="l">
              <a:buFont typeface="Arial" charset="0"/>
              <a:buChar char="•"/>
            </a:pPr>
            <a:r>
              <a:rPr lang="en-US" sz="2500" dirty="0"/>
              <a:t>A</a:t>
            </a:r>
            <a:r>
              <a:rPr lang="en-US" sz="2500" dirty="0" smtClean="0"/>
              <a:t> new way to evaluate the quality of a microscopy video based on statistical test </a:t>
            </a:r>
          </a:p>
        </p:txBody>
      </p:sp>
      <p:sp>
        <p:nvSpPr>
          <p:cNvPr id="2" name="Slide Number Placeholder 1"/>
          <p:cNvSpPr>
            <a:spLocks noGrp="1"/>
          </p:cNvSpPr>
          <p:nvPr>
            <p:ph type="sldNum" sz="quarter" idx="12"/>
          </p:nvPr>
        </p:nvSpPr>
        <p:spPr/>
        <p:txBody>
          <a:bodyPr/>
          <a:lstStyle/>
          <a:p>
            <a:fld id="{83D37755-D871-3243-875F-265DFA9F13A0}" type="slidenum">
              <a:rPr lang="en-US" smtClean="0"/>
              <a:t>65</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dirty="0" smtClean="0">
                <a:latin typeface="Helvetica" charset="0"/>
                <a:ea typeface="Helvetica" charset="0"/>
                <a:cs typeface="Helvetica" charset="0"/>
              </a:rPr>
              <a:t>(video </a:t>
            </a:r>
            <a:r>
              <a:rPr lang="en-US" sz="4400" dirty="0" smtClean="0">
                <a:latin typeface="Helvetica" charset="0"/>
                <a:ea typeface="Helvetica" charset="0"/>
                <a:cs typeface="Helvetica" charset="0"/>
              </a:rPr>
              <a:t>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0417" y="1179446"/>
            <a:ext cx="8123583" cy="4487854"/>
          </a:xfrm>
        </p:spPr>
        <p:txBody>
          <a:bodyPr>
            <a:noAutofit/>
          </a:bodyPr>
          <a:lstStyle/>
          <a:p>
            <a:pPr algn="l"/>
            <a:r>
              <a:rPr lang="en-US" sz="3000" dirty="0" smtClean="0">
                <a:cs typeface="Helvetica"/>
              </a:rPr>
              <a:t>Generality:</a:t>
            </a:r>
          </a:p>
          <a:p>
            <a:pPr marL="342900" indent="-342900" algn="l">
              <a:buFont typeface="Arial" charset="0"/>
              <a:buChar char="•"/>
            </a:pPr>
            <a:r>
              <a:rPr lang="en-US" sz="2500" dirty="0" smtClean="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500" dirty="0" smtClean="0">
                <a:cs typeface="Helvetica"/>
              </a:rPr>
              <a:t>Adding synthesized noise to make the compressed video better match the original can be applied to videos other than microscopy. </a:t>
            </a: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66</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dirty="0" smtClean="0">
                <a:latin typeface="Helvetica" charset="0"/>
                <a:ea typeface="Helvetica" charset="0"/>
                <a:cs typeface="Helvetica" charset="0"/>
              </a:rPr>
              <a:t>(video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445865" y="3995116"/>
            <a:ext cx="2483118" cy="1921918"/>
          </a:xfrm>
          <a:prstGeom prst="rect">
            <a:avLst/>
          </a:prstGeom>
        </p:spPr>
      </p:pic>
      <p:sp>
        <p:nvSpPr>
          <p:cNvPr id="10" name="TextBox 9"/>
          <p:cNvSpPr txBox="1"/>
          <p:nvPr/>
        </p:nvSpPr>
        <p:spPr>
          <a:xfrm>
            <a:off x="2345685" y="6063897"/>
            <a:ext cx="1491185" cy="369332"/>
          </a:xfrm>
          <a:prstGeom prst="rect">
            <a:avLst/>
          </a:prstGeom>
          <a:noFill/>
        </p:spPr>
        <p:txBody>
          <a:bodyPr wrap="square" rtlCol="0">
            <a:spAutoFit/>
          </a:bodyPr>
          <a:lstStyle/>
          <a:p>
            <a:r>
              <a:rPr lang="en-US" dirty="0" smtClean="0"/>
              <a:t>Plot of scores</a:t>
            </a:r>
            <a:endParaRPr lang="en-US" dirty="0"/>
          </a:p>
        </p:txBody>
      </p:sp>
      <p:sp>
        <p:nvSpPr>
          <p:cNvPr id="11" name="TextBox 10"/>
          <p:cNvSpPr txBox="1"/>
          <p:nvPr/>
        </p:nvSpPr>
        <p:spPr>
          <a:xfrm>
            <a:off x="5207625" y="6106617"/>
            <a:ext cx="1623871" cy="369332"/>
          </a:xfrm>
          <a:prstGeom prst="rect">
            <a:avLst/>
          </a:prstGeom>
          <a:noFill/>
        </p:spPr>
        <p:txBody>
          <a:bodyPr wrap="square" rtlCol="0">
            <a:spAutoFit/>
          </a:bodyPr>
          <a:lstStyle/>
          <a:p>
            <a:r>
              <a:rPr lang="en-US" dirty="0" smtClean="0"/>
              <a:t>Binary map </a:t>
            </a:r>
            <a:endParaRPr lang="en-US" dirty="0"/>
          </a:p>
        </p:txBody>
      </p:sp>
      <p:pic>
        <p:nvPicPr>
          <p:cNvPr id="12" name="Picture 11"/>
          <p:cNvPicPr>
            <a:picLocks noChangeAspect="1"/>
          </p:cNvPicPr>
          <p:nvPr/>
        </p:nvPicPr>
        <p:blipFill rotWithShape="1">
          <a:blip r:embed="rId3"/>
          <a:srcRect l="50420"/>
          <a:stretch/>
        </p:blipFill>
        <p:spPr>
          <a:xfrm>
            <a:off x="1865846" y="3989336"/>
            <a:ext cx="2436149" cy="1901528"/>
          </a:xfrm>
          <a:prstGeom prst="rect">
            <a:avLst/>
          </a:prstGeom>
        </p:spPr>
      </p:pic>
    </p:spTree>
    <p:extLst>
      <p:ext uri="{BB962C8B-B14F-4D97-AF65-F5344CB8AC3E}">
        <p14:creationId xmlns:p14="http://schemas.microsoft.com/office/powerpoint/2010/main" val="5321557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843203" y="3859511"/>
            <a:ext cx="3624934" cy="2671418"/>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8">
            <a:alphaModFix/>
            <a:extLst>
              <a:ext uri="{28A0092B-C50C-407E-A947-70E740481C1C}">
                <a14:useLocalDpi xmlns:a14="http://schemas.microsoft.com/office/drawing/2010/main" val="0"/>
              </a:ext>
            </a:extLst>
          </a:blip>
          <a:srcRect l="7837" t="13799" r="34348" b="11165"/>
          <a:stretch/>
        </p:blipFill>
        <p:spPr>
          <a:xfrm>
            <a:off x="4963669" y="3980910"/>
            <a:ext cx="3362950" cy="2455123"/>
          </a:xfrm>
          <a:prstGeom prst="rect">
            <a:avLst/>
          </a:prstGeom>
        </p:spPr>
      </p:pic>
    </p:spTree>
    <p:extLst>
      <p:ext uri="{BB962C8B-B14F-4D97-AF65-F5344CB8AC3E}">
        <p14:creationId xmlns:p14="http://schemas.microsoft.com/office/powerpoint/2010/main" val="1683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problem statement </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17940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
        <p:nvSpPr>
          <p:cNvPr id="2" name="Rectangle 1"/>
          <p:cNvSpPr/>
          <p:nvPr/>
        </p:nvSpPr>
        <p:spPr>
          <a:xfrm>
            <a:off x="282643" y="1587659"/>
            <a:ext cx="4572000" cy="1477328"/>
          </a:xfrm>
          <a:prstGeom prst="rect">
            <a:avLst/>
          </a:prstGeom>
        </p:spPr>
        <p:txBody>
          <a:bodyPr>
            <a:spAutoFit/>
          </a:bodyPr>
          <a:lstStyle/>
          <a:p>
            <a:endParaRPr lang="en-US" b="1" dirty="0"/>
          </a:p>
          <a:p>
            <a:r>
              <a:rPr lang="en-US" b="1" dirty="0" smtClean="0"/>
              <a:t>[</a:t>
            </a:r>
            <a:r>
              <a:rPr lang="en-US" b="1" dirty="0" err="1" smtClean="0"/>
              <a:t>SenSys</a:t>
            </a:r>
            <a:r>
              <a:rPr lang="en-US" b="1" dirty="0" smtClean="0"/>
              <a:t>’ 17] (Submitted)</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indoor augmented reality system based on BLE</a:t>
            </a:r>
          </a:p>
          <a:p>
            <a:pPr marL="0" indent="0">
              <a:buNone/>
            </a:pPr>
            <a:endParaRPr lang="en-US" dirty="0" smtClean="0"/>
          </a:p>
          <a:p>
            <a:pPr marL="0" indent="0">
              <a:buNone/>
            </a:pPr>
            <a:r>
              <a:rPr lang="en-US" dirty="0" smtClean="0"/>
              <a:t>Benefits: </a:t>
            </a:r>
          </a:p>
          <a:p>
            <a:pPr lvl="1"/>
            <a:r>
              <a:rPr lang="en-US" dirty="0" smtClean="0"/>
              <a:t>Low cost	</a:t>
            </a:r>
          </a:p>
          <a:p>
            <a:pPr lvl="2"/>
            <a:r>
              <a:rPr lang="en-US" dirty="0" smtClean="0"/>
              <a:t>Our system’s cost &lt; $200. Microsoft </a:t>
            </a:r>
            <a:r>
              <a:rPr lang="en-US" dirty="0" err="1" smtClean="0"/>
              <a:t>Hololens</a:t>
            </a:r>
            <a:r>
              <a:rPr lang="en-US" dirty="0" smtClean="0"/>
              <a:t> costs $3000</a:t>
            </a:r>
          </a:p>
          <a:p>
            <a:pPr lvl="1"/>
            <a:r>
              <a:rPr lang="en-US" dirty="0" smtClean="0"/>
              <a:t>Internet-free</a:t>
            </a:r>
          </a:p>
          <a:p>
            <a:pPr lvl="2"/>
            <a:r>
              <a:rPr lang="en-US" dirty="0" smtClean="0"/>
              <a:t>Seamless AR experience</a:t>
            </a:r>
          </a:p>
          <a:p>
            <a:pPr lvl="1"/>
            <a:r>
              <a:rPr lang="en-US" dirty="0" smtClean="0"/>
              <a:t>Long lifetime </a:t>
            </a:r>
          </a:p>
          <a:p>
            <a:pPr lvl="2"/>
            <a:r>
              <a:rPr lang="en-US" dirty="0" smtClean="0"/>
              <a:t>Battery powered, &gt; 5 years</a:t>
            </a:r>
          </a:p>
          <a:p>
            <a:pPr lvl="1"/>
            <a:r>
              <a:rPr lang="en-US" dirty="0" smtClean="0"/>
              <a:t>Easy to deploy</a:t>
            </a:r>
          </a:p>
          <a:p>
            <a:pPr lvl="2"/>
            <a:r>
              <a:rPr lang="en-US" dirty="0" smtClean="0"/>
              <a:t>Some buildings already have BLE beacons deployed</a:t>
            </a:r>
          </a:p>
          <a:p>
            <a:pPr lvl="1"/>
            <a:endParaRPr lang="en-US" dirty="0" smtClean="0"/>
          </a:p>
        </p:txBody>
      </p:sp>
    </p:spTree>
    <p:extLst>
      <p:ext uri="{BB962C8B-B14F-4D97-AF65-F5344CB8AC3E}">
        <p14:creationId xmlns:p14="http://schemas.microsoft.com/office/powerpoint/2010/main" val="7554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81" y="1761221"/>
            <a:ext cx="7884493" cy="2126523"/>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11550" y="1375262"/>
            <a:ext cx="7886700" cy="5346213"/>
          </a:xfrm>
        </p:spPr>
        <p:txBody>
          <a:bodyPr>
            <a:normAutofit/>
          </a:bodyPr>
          <a:lstStyle/>
          <a:p>
            <a:r>
              <a:rPr lang="en-US" dirty="0" smtClean="0"/>
              <a:t>3D motion avatar </a:t>
            </a:r>
          </a:p>
          <a:p>
            <a:endParaRPr lang="en-US" dirty="0" smtClean="0"/>
          </a:p>
          <a:p>
            <a:endParaRPr lang="en-US" dirty="0"/>
          </a:p>
          <a:p>
            <a:endParaRPr lang="en-US" dirty="0" smtClean="0"/>
          </a:p>
          <a:p>
            <a:endParaRPr lang="en-US" dirty="0"/>
          </a:p>
          <a:p>
            <a:endParaRPr lang="en-US" dirty="0" smtClean="0"/>
          </a:p>
          <a:p>
            <a:r>
              <a:rPr lang="en-US" dirty="0" smtClean="0"/>
              <a:t>Localization: sensor fusion</a:t>
            </a:r>
            <a:endParaRPr lang="en-US" dirty="0" smtClean="0"/>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a:t>
            </a:r>
            <a:r>
              <a:rPr lang="en-US" dirty="0" smtClean="0"/>
              <a:t>strength</a:t>
            </a:r>
            <a:endParaRPr lang="en-US" dirty="0" smtClean="0"/>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System cost and lifetime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895350" y="4278897"/>
            <a:ext cx="6591300" cy="2057400"/>
          </a:xfrm>
          <a:prstGeom prst="rect">
            <a:avLst/>
          </a:prstGeom>
        </p:spPr>
      </p:pic>
      <p:sp>
        <p:nvSpPr>
          <p:cNvPr id="12" name="TextBox 11"/>
          <p:cNvSpPr txBox="1"/>
          <p:nvPr/>
        </p:nvSpPr>
        <p:spPr>
          <a:xfrm>
            <a:off x="1298713" y="1979559"/>
            <a:ext cx="6016487" cy="477054"/>
          </a:xfrm>
          <a:prstGeom prst="rect">
            <a:avLst/>
          </a:prstGeom>
          <a:noFill/>
        </p:spPr>
        <p:txBody>
          <a:bodyPr wrap="square" rtlCol="0">
            <a:spAutoFit/>
          </a:bodyPr>
          <a:lstStyle/>
          <a:p>
            <a:r>
              <a:rPr lang="en-US" sz="2500" dirty="0" smtClean="0"/>
              <a:t>Cost: Raspberry Pi + BLE beacons &lt; $200</a:t>
            </a:r>
            <a:endParaRPr lang="en-US" sz="2500" dirty="0"/>
          </a:p>
        </p:txBody>
      </p:sp>
      <p:sp>
        <p:nvSpPr>
          <p:cNvPr id="13" name="TextBox 12"/>
          <p:cNvSpPr txBox="1"/>
          <p:nvPr/>
        </p:nvSpPr>
        <p:spPr>
          <a:xfrm>
            <a:off x="656811" y="3028313"/>
            <a:ext cx="4670563" cy="1200329"/>
          </a:xfrm>
          <a:prstGeom prst="rect">
            <a:avLst/>
          </a:prstGeom>
          <a:noFill/>
        </p:spPr>
        <p:txBody>
          <a:bodyPr wrap="square" rtlCol="0">
            <a:spAutoFit/>
          </a:bodyPr>
          <a:lstStyle/>
          <a:p>
            <a:r>
              <a:rPr lang="en-US" dirty="0" smtClean="0"/>
              <a:t>Setting: </a:t>
            </a:r>
          </a:p>
          <a:p>
            <a:r>
              <a:rPr lang="en-US" dirty="0" smtClean="0"/>
              <a:t>-10 </a:t>
            </a:r>
            <a:r>
              <a:rPr lang="en-US" dirty="0" err="1" smtClean="0"/>
              <a:t>dBm</a:t>
            </a:r>
            <a:r>
              <a:rPr lang="en-US" dirty="0" smtClean="0"/>
              <a:t> broadcasting signal strength</a:t>
            </a:r>
          </a:p>
          <a:p>
            <a:r>
              <a:rPr lang="en-US" dirty="0"/>
              <a:t>broadcasting interval 500 </a:t>
            </a:r>
            <a:r>
              <a:rPr lang="en-US" dirty="0" err="1" smtClean="0"/>
              <a:t>ms</a:t>
            </a:r>
            <a:r>
              <a:rPr lang="en-US" dirty="0" smtClean="0"/>
              <a:t>  </a:t>
            </a:r>
          </a:p>
          <a:p>
            <a:r>
              <a:rPr lang="en-US" dirty="0" smtClean="0"/>
              <a:t>capture 1 second,</a:t>
            </a:r>
          </a:p>
        </p:txBody>
      </p:sp>
    </p:spTree>
    <p:extLst>
      <p:ext uri="{BB962C8B-B14F-4D97-AF65-F5344CB8AC3E}">
        <p14:creationId xmlns:p14="http://schemas.microsoft.com/office/powerpoint/2010/main" val="14605213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endParaRPr lang="en-US" sz="3000" dirty="0" smtClean="0">
              <a:cs typeface="Helvetica"/>
            </a:endParaRPr>
          </a:p>
          <a:p>
            <a:pPr marL="365760" indent="-365760" algn="l">
              <a:buFont typeface="Arial" charset="0"/>
              <a:buChar char="•"/>
            </a:pPr>
            <a:r>
              <a:rPr lang="en-US" sz="2500" dirty="0">
                <a:cs typeface="Helvetica"/>
              </a:rPr>
              <a:t>E</a:t>
            </a:r>
            <a:r>
              <a:rPr lang="en-US" sz="2500" dirty="0" smtClean="0">
                <a:cs typeface="Helvetica"/>
              </a:rPr>
              <a:t>nable 3D visual data </a:t>
            </a:r>
            <a:r>
              <a:rPr lang="en-US" sz="2500" dirty="0" smtClean="0">
                <a:cs typeface="Helvetica"/>
              </a:rPr>
              <a:t>storage/broadcasting on systems with extreme memory/bandwidth limit</a:t>
            </a:r>
            <a:r>
              <a:rPr lang="en-US" sz="2500" dirty="0" smtClean="0">
                <a:cs typeface="Helvetica"/>
              </a:rPr>
              <a:t>.</a:t>
            </a:r>
            <a:endParaRPr lang="en-US" sz="2500" dirty="0" smtClean="0">
              <a:cs typeface="Helvetica"/>
            </a:endParaRPr>
          </a:p>
          <a:p>
            <a:pPr marL="342900" indent="-342900" algn="l">
              <a:buFont typeface="Arial" charset="0"/>
              <a:buChar char="•"/>
            </a:pPr>
            <a:r>
              <a:rPr lang="en-US" sz="2500" dirty="0" smtClean="0">
                <a:cs typeface="Helvetica"/>
              </a:rPr>
              <a:t>First BLE 3D motion data recording and broadcasting system</a:t>
            </a:r>
          </a:p>
          <a:p>
            <a:pPr marL="342900" indent="-342900" algn="l">
              <a:buFont typeface="Arial" charset="0"/>
              <a:buChar char="•"/>
            </a:pPr>
            <a:r>
              <a:rPr lang="en-US" sz="2500" dirty="0">
                <a:cs typeface="Helvetica"/>
              </a:rPr>
              <a:t>First indoor localization system using sensor fusion that uses BLE </a:t>
            </a:r>
            <a:r>
              <a:rPr lang="en-US" sz="2500" dirty="0" smtClean="0">
                <a:cs typeface="Helvetica"/>
              </a:rPr>
              <a:t>signal</a:t>
            </a:r>
            <a:endParaRPr lang="en-US" sz="2500" dirty="0" smtClean="0">
              <a:cs typeface="Helvetica"/>
            </a:endParaRPr>
          </a:p>
          <a:p>
            <a:pPr marL="342900" indent="-342900" algn="l">
              <a:buFont typeface="Arial" charset="0"/>
              <a:buChar char="•"/>
            </a:pPr>
            <a:r>
              <a:rPr lang="en-US" sz="2500" dirty="0" smtClean="0">
                <a:cs typeface="Helvetica"/>
              </a:rPr>
              <a:t>A new visual feature selection algorithm based on region of interest and entropy</a:t>
            </a:r>
          </a:p>
          <a:p>
            <a:pPr algn="l"/>
            <a:r>
              <a:rPr lang="en-US" sz="3200" dirty="0">
                <a:cs typeface="Helvetica"/>
              </a:rPr>
              <a:t>Generality</a:t>
            </a:r>
            <a:r>
              <a:rPr lang="en-US" sz="3000" dirty="0" smtClean="0">
                <a:cs typeface="Helvetica"/>
              </a:rPr>
              <a:t>:</a:t>
            </a:r>
            <a:endParaRPr lang="en-US" sz="2500" dirty="0">
              <a:cs typeface="Helvetica"/>
            </a:endParaRPr>
          </a:p>
          <a:p>
            <a:pPr marL="342900" indent="-342900" algn="l">
              <a:buFont typeface="Arial" charset="0"/>
              <a:buChar char="•"/>
            </a:pPr>
            <a:r>
              <a:rPr lang="en-US" sz="2500" dirty="0">
                <a:cs typeface="Helvetica"/>
              </a:rPr>
              <a:t>Visual feature selection algorithm can increase the efficiency in any systems that uses visual features</a:t>
            </a:r>
          </a:p>
          <a:p>
            <a:pPr algn="l"/>
            <a:r>
              <a:rPr lang="en-US" sz="2500" dirty="0">
                <a:cs typeface="Helvetica"/>
              </a:rPr>
              <a:t>	</a:t>
            </a:r>
          </a:p>
          <a:p>
            <a:pPr marL="342900"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dirty="0" smtClean="0">
                <a:latin typeface="Helvetica" charset="0"/>
                <a:ea typeface="Helvetica" charset="0"/>
                <a:cs typeface="Helvetica" charset="0"/>
              </a:rPr>
              <a:t>(MARBLE)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Summary: 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08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9184" y="1706436"/>
            <a:ext cx="7886700" cy="4351338"/>
          </a:xfrm>
        </p:spPr>
        <p:txBody>
          <a:bodyPr>
            <a:noAutofit/>
          </a:bodyPr>
          <a:lstStyle/>
          <a:p>
            <a:pPr marL="0" indent="0">
              <a:buNone/>
            </a:pPr>
            <a:r>
              <a:rPr lang="en-US" sz="2500" dirty="0" smtClean="0"/>
              <a:t> 4. Analysis-preserving and Analysis-aware microscopy compression</a:t>
            </a:r>
          </a:p>
          <a:p>
            <a:pPr marL="0" indent="0">
              <a:buNone/>
            </a:pPr>
            <a:r>
              <a:rPr lang="en-US" sz="2400" dirty="0"/>
              <a:t>[Microscopy Research and Techniques </a:t>
            </a:r>
            <a:r>
              <a:rPr lang="en-US" sz="2400" dirty="0" smtClean="0"/>
              <a:t>2015, 2017]</a:t>
            </a:r>
            <a:endParaRPr lang="en-US" sz="2400" dirty="0"/>
          </a:p>
          <a:p>
            <a:pPr marL="0" indent="0">
              <a:buNone/>
            </a:pPr>
            <a:endParaRPr lang="en-US" sz="2500" dirty="0"/>
          </a:p>
        </p:txBody>
      </p:sp>
      <p:sp>
        <p:nvSpPr>
          <p:cNvPr id="7" name="Slide Number Placeholder 6"/>
          <p:cNvSpPr>
            <a:spLocks noGrp="1"/>
          </p:cNvSpPr>
          <p:nvPr>
            <p:ph type="sldNum" sz="quarter" idx="12"/>
          </p:nvPr>
        </p:nvSpPr>
        <p:spPr/>
        <p:txBody>
          <a:bodyPr/>
          <a:lstStyle/>
          <a:p>
            <a:fld id="{83D37755-D871-3243-875F-265DFA9F13A0}" type="slidenum">
              <a:rPr lang="en-US" smtClean="0"/>
              <a:t>80</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3124167"/>
            <a:ext cx="9144000" cy="2933607"/>
          </a:xfrm>
          <a:prstGeom prst="rect">
            <a:avLst/>
          </a:prstGeom>
        </p:spPr>
      </p:pic>
    </p:spTree>
    <p:extLst>
      <p:ext uri="{BB962C8B-B14F-4D97-AF65-F5344CB8AC3E}">
        <p14:creationId xmlns:p14="http://schemas.microsoft.com/office/powerpoint/2010/main" val="10273360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9221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can you do with 200 bytes, using frequency components:</a:t>
            </a:r>
          </a:p>
          <a:p>
            <a:pPr lvl="2"/>
            <a:r>
              <a:rPr lang="en-US" dirty="0" smtClean="0"/>
              <a:t>Describe the image in frequency domain: Only have a </a:t>
            </a:r>
            <a:r>
              <a:rPr lang="en-US" dirty="0" smtClean="0">
                <a:solidFill>
                  <a:srgbClr val="C00000"/>
                </a:solidFill>
              </a:rPr>
              <a:t>few</a:t>
            </a:r>
            <a:r>
              <a:rPr lang="en-US" dirty="0" smtClean="0"/>
              <a:t> set of numbers describing the image data in frequency space</a:t>
            </a:r>
          </a:p>
          <a:p>
            <a:pPr lvl="2"/>
            <a:r>
              <a:rPr lang="en-US" dirty="0" smtClean="0"/>
              <a:t>Use triangle mesh, only can have ~xxx triangles, ~connection information + ~ color information</a:t>
            </a:r>
          </a:p>
          <a:p>
            <a:pPr lvl="2"/>
            <a:r>
              <a:rPr lang="en-US" dirty="0" smtClean="0"/>
              <a:t>Use patches, Have a dictionary of patch size D, can only use ~xxx patches</a:t>
            </a:r>
          </a:p>
          <a:p>
            <a:pPr lvl="1"/>
            <a:endParaRPr lang="en-US" dirty="0" smtClean="0"/>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spTree>
    <p:extLst>
      <p:ext uri="{BB962C8B-B14F-4D97-AF65-F5344CB8AC3E}">
        <p14:creationId xmlns:p14="http://schemas.microsoft.com/office/powerpoint/2010/main" val="587051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a 100 frame video with xxx motion, to achieve 100x compression:</a:t>
            </a:r>
          </a:p>
          <a:p>
            <a:pPr lvl="1"/>
            <a:r>
              <a:rPr lang="en-US" dirty="0" smtClean="0"/>
              <a:t>Quantization level ~= </a:t>
            </a:r>
          </a:p>
          <a:p>
            <a:pPr lvl="1"/>
            <a:endParaRPr lang="en-US" dirty="0" smtClean="0"/>
          </a:p>
          <a:p>
            <a:r>
              <a:rPr lang="en-US" dirty="0" smtClean="0"/>
              <a:t>Use them to enhance foreground:  assign different quality in foreground / background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spTree>
    <p:extLst>
      <p:ext uri="{BB962C8B-B14F-4D97-AF65-F5344CB8AC3E}">
        <p14:creationId xmlns:p14="http://schemas.microsoft.com/office/powerpoint/2010/main" val="717180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87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879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361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1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180326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84632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58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215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1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95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308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94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97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099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98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56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99</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086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29551</TotalTime>
  <Words>8763</Words>
  <Application>Microsoft Macintosh PowerPoint</Application>
  <PresentationFormat>On-screen Show (4:3)</PresentationFormat>
  <Paragraphs>1337</Paragraphs>
  <Slides>104</Slides>
  <Notes>100</Notes>
  <HiddenSlides>20</HiddenSlides>
  <MMClips>15</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9"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Multimedia data </vt:lpstr>
      <vt:lpstr>Standard video compression methods have limitations</vt:lpstr>
      <vt:lpstr>Motivating example</vt:lpstr>
      <vt:lpstr>Problem of interest</vt:lpstr>
      <vt:lpstr>Approach</vt:lpstr>
      <vt:lpstr>Approach</vt:lpstr>
      <vt:lpstr>Approach</vt:lpstr>
      <vt:lpstr>Approach</vt:lpstr>
      <vt:lpstr>Approach</vt:lpstr>
      <vt:lpstr>Approach</vt:lpstr>
      <vt:lpstr>Approach</vt:lpstr>
      <vt:lpstr>PowerPoint Presentation</vt:lpstr>
      <vt:lpstr>Image</vt:lpstr>
      <vt:lpstr>Image: problem statement</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Prioritizing content of interest</vt:lpstr>
      <vt:lpstr>PowerPoint Presentation</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 (user study)</vt:lpstr>
      <vt:lpstr>PowerPoint Presentation</vt:lpstr>
      <vt:lpstr>Binary image: patch-based compression can do better</vt:lpstr>
      <vt:lpstr>Compression result</vt:lpstr>
      <vt:lpstr>Navigation test</vt:lpstr>
      <vt:lpstr>PowerPoint Presentation</vt:lpstr>
      <vt:lpstr>Video</vt:lpstr>
      <vt:lpstr>Video: problem statement</vt:lpstr>
      <vt:lpstr>PowerPoint Presentation</vt:lpstr>
      <vt:lpstr>Analysis-preserving Video Compression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Quickly moving foreground objects</vt:lpstr>
      <vt:lpstr>Sliding window</vt:lpstr>
      <vt:lpstr>PowerPoint Presentation</vt:lpstr>
      <vt:lpstr>Analysis-preserving vs analysis-aware</vt:lpstr>
      <vt:lpstr>Analysis-aware compression</vt:lpstr>
      <vt:lpstr>PowerPoint Presentation</vt:lpstr>
      <vt:lpstr>Evaluation (generated data)</vt:lpstr>
      <vt:lpstr>Evaluation (real video)</vt:lpstr>
      <vt:lpstr>Method summary </vt:lpstr>
      <vt:lpstr>PowerPoint Presentation</vt:lpstr>
      <vt:lpstr>PowerPoint Presentation</vt:lpstr>
      <vt:lpstr>3D moving object </vt:lpstr>
      <vt:lpstr>3D moving object: problem statement </vt:lpstr>
      <vt:lpstr>PowerPoint Presentation</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System cost and lifetime</vt:lpstr>
      <vt:lpstr>PowerPoint Presentation</vt:lpstr>
      <vt:lpstr>Summary: projects</vt:lpstr>
      <vt:lpstr>Projects</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Method Summary</vt:lpstr>
      <vt:lpstr>Contribution</vt:lpstr>
      <vt:lpstr>PowerPoint Presentation</vt:lpstr>
      <vt:lpstr>PowerPoint Presentation</vt:lpstr>
      <vt:lpstr>PowerPoint Presentation</vt:lpstr>
      <vt:lpstr>PowerPoint Presentation</vt:lpstr>
      <vt:lpstr>Evaluation</vt:lpstr>
      <vt:lpstr>Evaluation</vt:lpstr>
      <vt:lpstr>Evaluation</vt:lpstr>
      <vt:lpstr>Binary image: approach</vt:lpstr>
      <vt:lpstr>Overall process</vt:lpstr>
      <vt:lpstr>Result: compression ratio</vt:lpstr>
      <vt:lpstr>Analysis-aware compression</vt:lpstr>
      <vt:lpstr>Analysis-aware compression</vt:lpstr>
      <vt:lpstr>Analysis-aware compression</vt:lpstr>
      <vt:lpstr>Projects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1186</cp:revision>
  <dcterms:created xsi:type="dcterms:W3CDTF">2017-02-13T04:25:39Z</dcterms:created>
  <dcterms:modified xsi:type="dcterms:W3CDTF">2017-04-12T20:29:38Z</dcterms:modified>
</cp:coreProperties>
</file>